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44" r:id="rId4"/>
    <p:sldId id="345" r:id="rId5"/>
    <p:sldId id="260" r:id="rId6"/>
    <p:sldId id="257" r:id="rId7"/>
    <p:sldId id="258" r:id="rId8"/>
    <p:sldId id="259" r:id="rId9"/>
    <p:sldId id="261" r:id="rId10"/>
    <p:sldId id="288" r:id="rId11"/>
    <p:sldId id="264" r:id="rId12"/>
    <p:sldId id="287" r:id="rId13"/>
    <p:sldId id="289" r:id="rId14"/>
    <p:sldId id="307" r:id="rId15"/>
    <p:sldId id="308" r:id="rId16"/>
    <p:sldId id="309" r:id="rId17"/>
    <p:sldId id="290" r:id="rId18"/>
    <p:sldId id="292" r:id="rId19"/>
    <p:sldId id="291" r:id="rId20"/>
    <p:sldId id="293" r:id="rId21"/>
    <p:sldId id="263" r:id="rId22"/>
    <p:sldId id="265" r:id="rId23"/>
    <p:sldId id="266" r:id="rId24"/>
    <p:sldId id="267" r:id="rId25"/>
    <p:sldId id="273" r:id="rId26"/>
    <p:sldId id="310" r:id="rId27"/>
    <p:sldId id="311" r:id="rId28"/>
    <p:sldId id="294" r:id="rId29"/>
    <p:sldId id="295" r:id="rId30"/>
    <p:sldId id="296" r:id="rId31"/>
    <p:sldId id="297" r:id="rId32"/>
    <p:sldId id="298" r:id="rId33"/>
    <p:sldId id="283" r:id="rId34"/>
    <p:sldId id="299" r:id="rId35"/>
    <p:sldId id="300" r:id="rId36"/>
    <p:sldId id="301" r:id="rId37"/>
    <p:sldId id="302" r:id="rId38"/>
    <p:sldId id="270" r:id="rId39"/>
    <p:sldId id="271" r:id="rId40"/>
    <p:sldId id="303" r:id="rId41"/>
    <p:sldId id="304" r:id="rId42"/>
    <p:sldId id="305" r:id="rId43"/>
    <p:sldId id="306" r:id="rId44"/>
    <p:sldId id="275" r:id="rId45"/>
    <p:sldId id="276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278" r:id="rId55"/>
    <p:sldId id="320" r:id="rId56"/>
    <p:sldId id="321" r:id="rId57"/>
    <p:sldId id="325" r:id="rId58"/>
    <p:sldId id="326" r:id="rId59"/>
    <p:sldId id="280" r:id="rId60"/>
    <p:sldId id="281" r:id="rId61"/>
    <p:sldId id="282" r:id="rId62"/>
    <p:sldId id="328" r:id="rId63"/>
    <p:sldId id="327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22" r:id="rId79"/>
    <p:sldId id="323" r:id="rId80"/>
    <p:sldId id="32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1DDB-C276-41D8-A520-9A45E8B0A02D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05A7-4CF3-4ED5-BAE0-231F3F571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//upload.wikimedia.org/wikipedia/commons/2/28/Filippino_Lippi_00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mtv.com/videos/movie-trailers/499758/despicable-me.jhtml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bhls.wordpress.com/2011/06/15/how-to-improve-posture-posture-exercises-to-correct-bad-posture/" TargetMode="External"/><Relationship Id="rId13" Type="http://schemas.openxmlformats.org/officeDocument/2006/relationships/hyperlink" Target="http://en.wikipedia.org/wiki/File:Apprenticeship.jpg" TargetMode="External"/><Relationship Id="rId18" Type="http://schemas.openxmlformats.org/officeDocument/2006/relationships/hyperlink" Target="http://beautifulcolor.en.made-in-china.com/product/ibexXAykADVW/China-Pigment-Plastic-Color-Pigments-.html" TargetMode="External"/><Relationship Id="rId26" Type="http://schemas.openxmlformats.org/officeDocument/2006/relationships/hyperlink" Target="http://www.davegranlund.com/cartoons/2009/11/14/meager-local-budgets/" TargetMode="External"/><Relationship Id="rId3" Type="http://schemas.openxmlformats.org/officeDocument/2006/relationships/hyperlink" Target="http://ignoranceabroad.billpetro.com/2008/11/04/florence-galleria-michelangelos-david/" TargetMode="External"/><Relationship Id="rId21" Type="http://schemas.openxmlformats.org/officeDocument/2006/relationships/hyperlink" Target="http://www.behance.net/Gallery/Drawing/246446" TargetMode="External"/><Relationship Id="rId7" Type="http://schemas.openxmlformats.org/officeDocument/2006/relationships/hyperlink" Target="http://chestofbooks.com/business/clothing/Women-Design-Construction/Chapter-XI-Constructive-Processes-Stitches.html" TargetMode="External"/><Relationship Id="rId12" Type="http://schemas.openxmlformats.org/officeDocument/2006/relationships/hyperlink" Target="http://danshamptons.com/2011/08/16/the-power-of-intention/" TargetMode="External"/><Relationship Id="rId17" Type="http://schemas.openxmlformats.org/officeDocument/2006/relationships/hyperlink" Target="http://amerfernsoc.org/pages/swatzell/cultivation_of_cheilanthes_speci" TargetMode="External"/><Relationship Id="rId25" Type="http://schemas.openxmlformats.org/officeDocument/2006/relationships/hyperlink" Target="http://howishow.eu/search/syncopated-rhythm.html" TargetMode="External"/><Relationship Id="rId2" Type="http://schemas.openxmlformats.org/officeDocument/2006/relationships/hyperlink" Target="http://en.wikipedia.org/wiki/File:David_von_Michelangelo.jpg" TargetMode="External"/><Relationship Id="rId16" Type="http://schemas.openxmlformats.org/officeDocument/2006/relationships/hyperlink" Target="http://www.selectism.com/news/2009/02/02/well-read-facades/" TargetMode="External"/><Relationship Id="rId20" Type="http://schemas.openxmlformats.org/officeDocument/2006/relationships/hyperlink" Target="http://digital-photography-school.com/discover-seven-ways-to-create-sepia-images-in-photosho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reandtherewithpatandbob.com/tag/primavera/" TargetMode="External"/><Relationship Id="rId11" Type="http://schemas.openxmlformats.org/officeDocument/2006/relationships/hyperlink" Target="http://fictionfusion.blogspot.com/2012/03/belief-flash-fiction.html" TargetMode="External"/><Relationship Id="rId24" Type="http://schemas.openxmlformats.org/officeDocument/2006/relationships/hyperlink" Target="http://www.precisionmicro.com/91/market-sectors/precision-engineering" TargetMode="External"/><Relationship Id="rId5" Type="http://schemas.openxmlformats.org/officeDocument/2006/relationships/hyperlink" Target="http://www.florenceitaly.org/the-history-of-the-dome" TargetMode="External"/><Relationship Id="rId15" Type="http://schemas.openxmlformats.org/officeDocument/2006/relationships/hyperlink" Target="http://www.kewlwallpapers.com/wallpaper/Holiday-Anticipation/" TargetMode="External"/><Relationship Id="rId23" Type="http://schemas.openxmlformats.org/officeDocument/2006/relationships/hyperlink" Target="http://www.tudorshoppe.com/Merchant2/merchant.mvc?Store_Code=TTS&amp;Screen=PROD&amp;Product_Code=LL-RD" TargetMode="External"/><Relationship Id="rId28" Type="http://schemas.openxmlformats.org/officeDocument/2006/relationships/hyperlink" Target="http://forums.steelersfever.com/showthread.php?t=85262&amp;goto=newpost" TargetMode="External"/><Relationship Id="rId10" Type="http://schemas.openxmlformats.org/officeDocument/2006/relationships/hyperlink" Target="http://firecured.blogspot.com/2011/02/exploring-new-tobacco-blends" TargetMode="External"/><Relationship Id="rId19" Type="http://schemas.openxmlformats.org/officeDocument/2006/relationships/hyperlink" Target="http://johnjbarber.blogspot.com/2010/04/devotia-moderna.html" TargetMode="External"/><Relationship Id="rId4" Type="http://schemas.openxmlformats.org/officeDocument/2006/relationships/hyperlink" Target="http://www-groups.dcs.st-andrews.ac.uk/~history/Miscellaneous/Brunelleschi/cupola.html" TargetMode="External"/><Relationship Id="rId9" Type="http://schemas.openxmlformats.org/officeDocument/2006/relationships/hyperlink" Target="http://siblings.adoptionblogs.com/weblogs/top-10-tools-for-easing-language" TargetMode="External"/><Relationship Id="rId14" Type="http://schemas.openxmlformats.org/officeDocument/2006/relationships/hyperlink" Target="http://injurycaraccident-la.com/injury-car-accident-lawyers-what-to-look-for/" TargetMode="External"/><Relationship Id="rId22" Type="http://schemas.openxmlformats.org/officeDocument/2006/relationships/hyperlink" Target="http://amnudemo.edumart.com/sketching_pencils-c-cat_800_815.html" TargetMode="External"/><Relationship Id="rId27" Type="http://schemas.openxmlformats.org/officeDocument/2006/relationships/hyperlink" Target="http://www.hanskellner.com/2005/05/02/cows-under-a-weird-sky/" TargetMode="Externa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dernlib.com/authors/dAuthors/DanteJackets.html" TargetMode="External"/><Relationship Id="rId13" Type="http://schemas.openxmlformats.org/officeDocument/2006/relationships/hyperlink" Target="http://www.suttonbrick.com/sbpages/cobblestone.html" TargetMode="External"/><Relationship Id="rId18" Type="http://schemas.openxmlformats.org/officeDocument/2006/relationships/hyperlink" Target="http://en.wikipedia.org/wiki/Allegory" TargetMode="External"/><Relationship Id="rId3" Type="http://schemas.openxmlformats.org/officeDocument/2006/relationships/hyperlink" Target="http://www.shipbrook.net/jeff/animas/lute/index.html" TargetMode="External"/><Relationship Id="rId21" Type="http://schemas.openxmlformats.org/officeDocument/2006/relationships/hyperlink" Target="http://2007.ispace.ci.fsu.edu/~bce05c/ir/portfolio.html" TargetMode="External"/><Relationship Id="rId7" Type="http://schemas.openxmlformats.org/officeDocument/2006/relationships/hyperlink" Target="http://en.firenze-online.com/visit/informations-florence.php?id=4" TargetMode="External"/><Relationship Id="rId12" Type="http://schemas.openxmlformats.org/officeDocument/2006/relationships/hyperlink" Target="http://www.outlierfilms.com/?p=14" TargetMode="External"/><Relationship Id="rId17" Type="http://schemas.openxmlformats.org/officeDocument/2006/relationships/hyperlink" Target="http://en.wikipedia.org/wiki/File:Barack_Obama_and_his_entourage_walk_through_the_Kremlin.jpg" TargetMode="External"/><Relationship Id="rId25" Type="http://schemas.openxmlformats.org/officeDocument/2006/relationships/hyperlink" Target="http://www.coinfactswiki.com/wiki/Liege_1645_ducat" TargetMode="External"/><Relationship Id="rId2" Type="http://schemas.openxmlformats.org/officeDocument/2006/relationships/hyperlink" Target="http://religionnerd.com/2011/07/13/alchemical-traces-in-harry-potter-part-i/" TargetMode="External"/><Relationship Id="rId16" Type="http://schemas.openxmlformats.org/officeDocument/2006/relationships/hyperlink" Target="http://teaching.monster.com/benefits/articles/9896-is-it-ever-okay-to-physically-restrain-a-student" TargetMode="External"/><Relationship Id="rId20" Type="http://schemas.openxmlformats.org/officeDocument/2006/relationships/hyperlink" Target="http://blog.dreamhost.com/2006/0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23rf.com/photo_9238993_3d-adapt-change-crossword-on-white-background.html" TargetMode="External"/><Relationship Id="rId11" Type="http://schemas.openxmlformats.org/officeDocument/2006/relationships/hyperlink" Target="http://www.memrise.com/item/729095/denounce-v-openly-criticize/" TargetMode="External"/><Relationship Id="rId24" Type="http://schemas.openxmlformats.org/officeDocument/2006/relationships/hyperlink" Target="http://www.wayfair.com/Roll-Paper-Towels-C485705.html" TargetMode="External"/><Relationship Id="rId5" Type="http://schemas.openxmlformats.org/officeDocument/2006/relationships/hyperlink" Target="http://www.laughingatcats.com/2009/11/06/traitor/" TargetMode="External"/><Relationship Id="rId15" Type="http://schemas.openxmlformats.org/officeDocument/2006/relationships/hyperlink" Target="http://www.glassmarble.cn/temperedglass.html" TargetMode="External"/><Relationship Id="rId23" Type="http://schemas.openxmlformats.org/officeDocument/2006/relationships/hyperlink" Target="http://www.jameslee.com/newessays1.htm" TargetMode="External"/><Relationship Id="rId10" Type="http://schemas.openxmlformats.org/officeDocument/2006/relationships/hyperlink" Target="http://www.sermi2.fr/colop-panneau-obligation-obligation-de-jeter-la-poubelle-p-567.html" TargetMode="External"/><Relationship Id="rId19" Type="http://schemas.openxmlformats.org/officeDocument/2006/relationships/hyperlink" Target="http://www.mommyq.com/2011/01/when-it-comes-to-parenting-does-hypocrisy-rule-the-little-things.html" TargetMode="External"/><Relationship Id="rId4" Type="http://schemas.openxmlformats.org/officeDocument/2006/relationships/hyperlink" Target="http://morechristlike.com/a-call-to-anguish/" TargetMode="External"/><Relationship Id="rId9" Type="http://schemas.openxmlformats.org/officeDocument/2006/relationships/hyperlink" Target="http://shiyunzouwords.blogspot.com/2010/07/obligation-legislation.html" TargetMode="External"/><Relationship Id="rId14" Type="http://schemas.openxmlformats.org/officeDocument/2006/relationships/hyperlink" Target="http://www.ganoksin.com/borisat/nenam/curb-and-cable-chains.htm" TargetMode="External"/><Relationship Id="rId22" Type="http://schemas.openxmlformats.org/officeDocument/2006/relationships/hyperlink" Target="http://www.triptic.nl/portfoli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artmentsetc.com/money-saving-tips/25-simple-ways-to-save/attachment/roll-of-money/" TargetMode="External"/><Relationship Id="rId13" Type="http://schemas.openxmlformats.org/officeDocument/2006/relationships/hyperlink" Target="http://misaramirez.com/for-writers/why-do-we-enjoy-mysteries-so-much/" TargetMode="External"/><Relationship Id="rId3" Type="http://schemas.openxmlformats.org/officeDocument/2006/relationships/hyperlink" Target="http://avaxnews.com/sad/Somali_Famine_Refugees_Seek_Aid_In_Mogadishu.html" TargetMode="External"/><Relationship Id="rId7" Type="http://schemas.openxmlformats.org/officeDocument/2006/relationships/hyperlink" Target="http://graphicsfairy.blogspot.com/2011/02/vintage-clip-art-fleur-de-lis-3-options.html" TargetMode="External"/><Relationship Id="rId12" Type="http://schemas.openxmlformats.org/officeDocument/2006/relationships/hyperlink" Target="http://www.inkity.com/catalog/product/3/1878/Quivering-Hatchling.html" TargetMode="External"/><Relationship Id="rId17" Type="http://schemas.openxmlformats.org/officeDocument/2006/relationships/hyperlink" Target="http://southerngaragebands.com/coventry.html" TargetMode="External"/><Relationship Id="rId2" Type="http://schemas.openxmlformats.org/officeDocument/2006/relationships/hyperlink" Target="http://en.wikipedia.org/wiki/File:Loch_Ness_Monster.jpg" TargetMode="External"/><Relationship Id="rId16" Type="http://schemas.openxmlformats.org/officeDocument/2006/relationships/hyperlink" Target="http://www.123rf.com/photo_9968795_what-happened-question--isolated-text-in-vintage-wood-printing-block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-dtags.com/statuehtmls/item293-100stfrancis.html" TargetMode="External"/><Relationship Id="rId11" Type="http://schemas.openxmlformats.org/officeDocument/2006/relationships/hyperlink" Target="http://www.wired.com/gamelife/2009/07/beatles-rock-band-2/" TargetMode="External"/><Relationship Id="rId5" Type="http://schemas.openxmlformats.org/officeDocument/2006/relationships/hyperlink" Target="http://whitecanopybed.net/traditional-canopy-bed/" TargetMode="External"/><Relationship Id="rId15" Type="http://schemas.openxmlformats.org/officeDocument/2006/relationships/hyperlink" Target="http://mirorboy.blogspot.com/2008/08/what-if.html" TargetMode="External"/><Relationship Id="rId10" Type="http://schemas.openxmlformats.org/officeDocument/2006/relationships/hyperlink" Target="http://www.123rf.com/photo_6095922_greed-businessman-with-money-man-holding-dollars-in-display-of-avarice-isolated-on-white.html" TargetMode="External"/><Relationship Id="rId4" Type="http://schemas.openxmlformats.org/officeDocument/2006/relationships/hyperlink" Target="http://www.mtv.com/videos/movie-trailers/499758/despicable-me.jhtml" TargetMode="External"/><Relationship Id="rId9" Type="http://schemas.openxmlformats.org/officeDocument/2006/relationships/hyperlink" Target="http://minorityfortune.com/empowerment/greed-wealth%e2%80%99s-worst-enemy/" TargetMode="External"/><Relationship Id="rId14" Type="http://schemas.openxmlformats.org/officeDocument/2006/relationships/hyperlink" Target="http://www.humanitiesdiploma.co.uk/2011/songwriting-skill/thinkin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//upload.wikimedia.org/wikipedia/commons/7/76/Portrait_of_Giulio_de_Medici_(1478_-_1534)_Pope_Clement_VII.jpg" TargetMode="External"/><Relationship Id="rId1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" Type="http://schemas.openxmlformats.org/officeDocument/2006/relationships/image" Target="../media/image9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1/10/Lorenzo_de_Medici.jpg" TargetMode="External"/><Relationship Id="rId11" Type="http://schemas.openxmlformats.org/officeDocument/2006/relationships/hyperlink" Target="//upload.wikimedia.org/wikipedia/commons/a/a8/Duke-Lorenzo.jpg" TargetMode="External"/><Relationship Id="rId5" Type="http://schemas.openxmlformats.org/officeDocument/2006/relationships/image" Target="../media/image11.jpeg"/><Relationship Id="rId15" Type="http://schemas.openxmlformats.org/officeDocument/2006/relationships/hyperlink" Target="//upload.wikimedia.org/wikipedia/commons/a/ac/Allessandro-the-moor.jpg" TargetMode="External"/><Relationship Id="rId10" Type="http://schemas.openxmlformats.org/officeDocument/2006/relationships/image" Target="../media/image14.jpeg"/><Relationship Id="rId19" Type="http://schemas.openxmlformats.org/officeDocument/2006/relationships/image" Target="../media/image20.jpeg"/><Relationship Id="rId4" Type="http://schemas.openxmlformats.org/officeDocument/2006/relationships/hyperlink" Target="//upload.wikimedia.org/wikipedia/commons/a/a7/Piero_di_Cosimo_de'_Medici.jpg" TargetMode="External"/><Relationship Id="rId9" Type="http://schemas.openxmlformats.org/officeDocument/2006/relationships/hyperlink" Target="//upload.wikimedia.org/wikipedia/commons/8/83/Giuliano_de'_Medici_duca_di_Nemours.jpg" TargetMode="Externa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057400"/>
            <a:ext cx="49530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The Apprentice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00400"/>
            <a:ext cx="4800600" cy="1752600"/>
          </a:xfrm>
        </p:spPr>
        <p:txBody>
          <a:bodyPr/>
          <a:lstStyle/>
          <a:p>
            <a:pPr algn="l"/>
            <a:r>
              <a:rPr lang="en-US" dirty="0" err="1" smtClean="0"/>
              <a:t>Pilar</a:t>
            </a:r>
            <a:r>
              <a:rPr lang="en-US" dirty="0" smtClean="0"/>
              <a:t> Molina </a:t>
            </a:r>
            <a:r>
              <a:rPr lang="en-US" dirty="0" err="1" smtClean="0"/>
              <a:t>Llorente</a:t>
            </a:r>
            <a:endParaRPr lang="en-US" dirty="0"/>
          </a:p>
        </p:txBody>
      </p:sp>
      <p:pic>
        <p:nvPicPr>
          <p:cNvPr id="31746" name="Picture 2" descr="http://photo.goodreads.com/books/1316729143l/836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070279" cy="4600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1981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Vocabulary Support for: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Long stitches that temporarily hold two pieces of fabric together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chestofbooks.com/business/clothing/Women-Design-Construction/images/Fig-95-Even-ba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20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Posture </a:t>
            </a:r>
            <a:br>
              <a:rPr lang="en-US" dirty="0" smtClean="0"/>
            </a:br>
            <a:r>
              <a:rPr lang="en-US" sz="2400" dirty="0" smtClean="0"/>
              <a:t>The way someone holds their body</a:t>
            </a:r>
            <a:endParaRPr lang="en-US" dirty="0"/>
          </a:p>
        </p:txBody>
      </p:sp>
      <p:pic>
        <p:nvPicPr>
          <p:cNvPr id="1026" name="Picture 2" descr="http://bhls.files.wordpress.com/2011/06/postu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752600"/>
            <a:ext cx="616218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Gesture</a:t>
            </a:r>
            <a:br>
              <a:rPr lang="en-US" dirty="0" smtClean="0"/>
            </a:br>
            <a:r>
              <a:rPr lang="en-US" sz="2400" dirty="0" smtClean="0"/>
              <a:t>A body movement that shows a feeling or idea.</a:t>
            </a:r>
            <a:endParaRPr lang="en-US" dirty="0"/>
          </a:p>
        </p:txBody>
      </p:sp>
      <p:pic>
        <p:nvPicPr>
          <p:cNvPr id="46082" name="Picture 2" descr="http://www.adoptionblogs.com/media/AdoptingaSibling/ges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724400" cy="464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Illustrious</a:t>
            </a:r>
            <a:br>
              <a:rPr lang="en-US" dirty="0" smtClean="0"/>
            </a:br>
            <a:r>
              <a:rPr lang="en-US" sz="2400" dirty="0" smtClean="0"/>
              <a:t>Famous; distinguished.</a:t>
            </a:r>
            <a:endParaRPr lang="en-US" dirty="0"/>
          </a:p>
        </p:txBody>
      </p:sp>
      <p:pic>
        <p:nvPicPr>
          <p:cNvPr id="52226" name="Picture 2" descr="http://3.bp.blogspot.com/-vUb-HMnhf4M/TWo5EtdYtII/AAAAAAAAR8A/HkJ2ow1lhdY/s1600/pipe_smoking_tob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09524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Conviction</a:t>
            </a:r>
            <a:br>
              <a:rPr lang="en-US" dirty="0" smtClean="0"/>
            </a:br>
            <a:r>
              <a:rPr lang="en-US" sz="2400" dirty="0" smtClean="0"/>
              <a:t>A strong belief.</a:t>
            </a:r>
            <a:endParaRPr lang="en-US" dirty="0"/>
          </a:p>
        </p:txBody>
      </p:sp>
      <p:pic>
        <p:nvPicPr>
          <p:cNvPr id="67586" name="Picture 2" descr="http://4.bp.blogspot.com/-2KKz4osv5-Y/T17EpEM2NhI/AAAAAAAAA2E/a3yR-40Wgpg/s1600/Bel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553200" cy="48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Intention</a:t>
            </a:r>
            <a:br>
              <a:rPr lang="en-US" dirty="0" smtClean="0"/>
            </a:br>
            <a:r>
              <a:rPr lang="en-US" sz="2400" dirty="0" smtClean="0"/>
              <a:t>A desire, wish or goal.</a:t>
            </a:r>
            <a:endParaRPr lang="en-US" dirty="0"/>
          </a:p>
        </p:txBody>
      </p:sp>
      <p:pic>
        <p:nvPicPr>
          <p:cNvPr id="68610" name="Picture 2" descr="http://2.bp.blogspot.com/_E-Q58rTZ8ic/TSrwN5DY-JI/AAAAAAAAAIU/QBTAfMkDAA8/s1600/brainb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562600" cy="4474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Apprenticeship</a:t>
            </a:r>
            <a:br>
              <a:rPr lang="en-US" dirty="0" smtClean="0"/>
            </a:br>
            <a:r>
              <a:rPr lang="en-US" sz="2400" dirty="0" smtClean="0"/>
              <a:t>A period of time spent working with a master craftsman or an expert artist to learn a skill or trade,</a:t>
            </a:r>
            <a:endParaRPr lang="en-US" dirty="0"/>
          </a:p>
        </p:txBody>
      </p:sp>
      <p:pic>
        <p:nvPicPr>
          <p:cNvPr id="48134" name="Picture 6" descr="http://upload.wikimedia.org/wikipedia/commons/d/d6/Apprentic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52287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Anticipation</a:t>
            </a:r>
            <a:br>
              <a:rPr lang="en-US" dirty="0" smtClean="0"/>
            </a:br>
            <a:r>
              <a:rPr lang="en-US" sz="2400" dirty="0" smtClean="0"/>
              <a:t>Believing something will happen.</a:t>
            </a:r>
            <a:endParaRPr lang="en-US" dirty="0"/>
          </a:p>
        </p:txBody>
      </p:sp>
      <p:pic>
        <p:nvPicPr>
          <p:cNvPr id="48130" name="Picture 2" descr="http://injurycaraccident-la.com/wp-content/uploads/2011/07/anticipati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305300" cy="3429000"/>
          </a:xfrm>
          <a:prstGeom prst="rect">
            <a:avLst/>
          </a:prstGeom>
          <a:noFill/>
        </p:spPr>
      </p:pic>
      <p:pic>
        <p:nvPicPr>
          <p:cNvPr id="48132" name="Picture 4" descr="http://www.kewlwallpapers.com/bulkupload/12/Christmas/Holiday%20Anticip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8227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Facade</a:t>
            </a:r>
            <a:br>
              <a:rPr lang="en-US" dirty="0" smtClean="0"/>
            </a:br>
            <a:r>
              <a:rPr lang="en-US" sz="2400" dirty="0" smtClean="0"/>
              <a:t>Front or outer covering of a building.</a:t>
            </a:r>
            <a:endParaRPr lang="en-US" dirty="0"/>
          </a:p>
        </p:txBody>
      </p:sp>
      <p:pic>
        <p:nvPicPr>
          <p:cNvPr id="49154" name="Picture 2" descr="http://www.selectism.com/news/wp-content/uploads/2009/02/library-facade-prom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315200" cy="474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620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4400" b="1" dirty="0" smtClean="0"/>
              <a:t>Vocabulary Checklist</a:t>
            </a:r>
          </a:p>
          <a:p>
            <a:pPr algn="ctr"/>
            <a:r>
              <a:rPr lang="en-US" sz="2400" b="1" dirty="0" smtClean="0"/>
              <a:t>(for all vocabulary instruction)</a:t>
            </a:r>
            <a:endParaRPr lang="en-US" sz="4400" b="1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1. Provide opportunities for students to: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read the word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hear the word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say the word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write the word (if applicable)</a:t>
            </a:r>
          </a:p>
          <a:p>
            <a:pPr marL="800100" lvl="1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2.  Define the word with a “kid-friendly” definition</a:t>
            </a:r>
          </a:p>
          <a:p>
            <a:pPr marL="800100" lvl="1" indent="-342900"/>
            <a:endParaRPr lang="en-US" sz="2400" dirty="0" smtClean="0"/>
          </a:p>
          <a:p>
            <a:pPr marL="342900" indent="-342900">
              <a:buAutoNum type="arabicPeriod" startAt="3"/>
            </a:pPr>
            <a:r>
              <a:rPr lang="en-US" sz="2400" dirty="0" smtClean="0"/>
              <a:t>Provide opportunities for students to interact with the word and it’s meaning.</a:t>
            </a:r>
          </a:p>
          <a:p>
            <a:pPr marL="342900" indent="-342900"/>
            <a:endParaRPr lang="en-US" sz="2400" dirty="0" smtClean="0"/>
          </a:p>
          <a:p>
            <a:pPr marL="342900" indent="-342900" algn="ctr"/>
            <a:r>
              <a:rPr lang="en-US" sz="2400" dirty="0" smtClean="0"/>
              <a:t>(Provide repeated and varied interactions with the word.)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Mortar and Pestle</a:t>
            </a:r>
            <a:br>
              <a:rPr lang="en-US" dirty="0" smtClean="0"/>
            </a:br>
            <a:r>
              <a:rPr lang="en-US" sz="2700" dirty="0" smtClean="0"/>
              <a:t>A tool used to crush and grind solid substances.</a:t>
            </a:r>
            <a:endParaRPr lang="en-US" dirty="0"/>
          </a:p>
        </p:txBody>
      </p:sp>
      <p:pic>
        <p:nvPicPr>
          <p:cNvPr id="19458" name="Picture 2" descr="http://amerfernsoc.org/pages/swatzell/mortar%20and%20pes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172200" cy="462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Pigment</a:t>
            </a:r>
            <a:r>
              <a:rPr lang="en-US" dirty="0" smtClean="0"/>
              <a:t> </a:t>
            </a:r>
          </a:p>
          <a:p>
            <a:pPr algn="ctr"/>
            <a:r>
              <a:rPr lang="en-US" sz="2400" dirty="0" smtClean="0"/>
              <a:t>A powder or paste of concentrated color that is used to mix with other substances to create paint or dye.</a:t>
            </a:r>
            <a:endParaRPr lang="en-US" sz="2400" dirty="0"/>
          </a:p>
        </p:txBody>
      </p:sp>
      <p:pic>
        <p:nvPicPr>
          <p:cNvPr id="22536" name="Picture 8" descr="http://img.hisupplier.com/var/userImages/old/tongchem1990/tongchem1990$530162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5791200" cy="469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chinaoilpaintinggallery.com/oilpainting/Matthias-Grunewald/Isenheim-Altarpi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686550" cy="47128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Altarpiece</a:t>
            </a:r>
          </a:p>
          <a:p>
            <a:pPr algn="ctr"/>
            <a:r>
              <a:rPr lang="en-US" sz="2400" dirty="0" smtClean="0"/>
              <a:t>A work of art that has been made to go above the altar in a Christian church.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Sepia Pencil Drawing</a:t>
            </a:r>
          </a:p>
          <a:p>
            <a:pPr algn="ctr"/>
            <a:r>
              <a:rPr lang="en-US" sz="2000" dirty="0" smtClean="0"/>
              <a:t>Sepia is a dark brown-gray color named after the rich brown pigment derived from the ink sac of the common cuttlefish Sepia.</a:t>
            </a:r>
          </a:p>
          <a:p>
            <a:endParaRPr lang="en-US" dirty="0" smtClean="0"/>
          </a:p>
        </p:txBody>
      </p:sp>
      <p:pic>
        <p:nvPicPr>
          <p:cNvPr id="21506" name="Picture 2" descr="http://cdn1.huangjiutech.com/ingredients/2010/09/14/se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403601" cy="2552701"/>
          </a:xfrm>
          <a:prstGeom prst="rect">
            <a:avLst/>
          </a:prstGeom>
          <a:noFill/>
        </p:spPr>
      </p:pic>
      <p:pic>
        <p:nvPicPr>
          <p:cNvPr id="41986" name="Picture 2" descr="http://images.edumart.com/small/AM/LY_2030001.jpg"/>
          <p:cNvPicPr>
            <a:picLocks noChangeAspect="1" noChangeArrowheads="1"/>
          </p:cNvPicPr>
          <p:nvPr/>
        </p:nvPicPr>
        <p:blipFill>
          <a:blip r:embed="rId3" cstate="print"/>
          <a:srcRect t="21622" b="24324"/>
          <a:stretch>
            <a:fillRect/>
          </a:stretch>
        </p:blipFill>
        <p:spPr bwMode="auto">
          <a:xfrm>
            <a:off x="1295400" y="4648200"/>
            <a:ext cx="2819400" cy="1524000"/>
          </a:xfrm>
          <a:prstGeom prst="rect">
            <a:avLst/>
          </a:prstGeom>
          <a:noFill/>
        </p:spPr>
      </p:pic>
      <p:pic>
        <p:nvPicPr>
          <p:cNvPr id="41988" name="Picture 4" descr="http://behance.vo.llnwd.net/profiles4/99911/projects/246446/999111245158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57400"/>
            <a:ext cx="3810000" cy="408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Doublet</a:t>
            </a:r>
          </a:p>
          <a:p>
            <a:pPr algn="ctr"/>
            <a:r>
              <a:rPr lang="en-US" sz="2400" dirty="0" smtClean="0"/>
              <a:t>A close-fitting jacket with or without sleeves.</a:t>
            </a:r>
          </a:p>
        </p:txBody>
      </p:sp>
      <p:pic>
        <p:nvPicPr>
          <p:cNvPr id="29698" name="Picture 2" descr="http://www.tudorshoppe.com/Merchant2/graphics/00000002/60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307316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Precision</a:t>
            </a:r>
          </a:p>
          <a:p>
            <a:pPr algn="ctr"/>
            <a:r>
              <a:rPr lang="en-US" sz="2400" dirty="0" smtClean="0"/>
              <a:t>Paying attention to detail; exactness, accuracy.</a:t>
            </a:r>
          </a:p>
        </p:txBody>
      </p:sp>
      <p:pic>
        <p:nvPicPr>
          <p:cNvPr id="69634" name="Picture 2" descr="http://www.precisionmicro.com/uploads/precisionengine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943600" cy="394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Syncopated</a:t>
            </a:r>
          </a:p>
          <a:p>
            <a:pPr algn="ctr"/>
            <a:r>
              <a:rPr lang="en-US" sz="2400" dirty="0" smtClean="0"/>
              <a:t>Cut short; abbreviated.</a:t>
            </a:r>
          </a:p>
        </p:txBody>
      </p:sp>
      <p:pic>
        <p:nvPicPr>
          <p:cNvPr id="70658" name="Picture 2" descr="http://www.guitarnoise.com/images/articles/58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34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Meager</a:t>
            </a:r>
          </a:p>
          <a:p>
            <a:pPr algn="ctr"/>
            <a:r>
              <a:rPr lang="en-US" sz="2400" dirty="0" smtClean="0"/>
              <a:t>Very little; skimpy</a:t>
            </a:r>
          </a:p>
        </p:txBody>
      </p:sp>
      <p:pic>
        <p:nvPicPr>
          <p:cNvPr id="52226" name="Picture 2" descr="http://davegranlund.com/cartoons/wp-content/uploads/color-meager-budgets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7150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Before Reading: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Teacher introduces a vocabulary word by describing, explaining, translating, demonstrating and/or giving an example of the new word.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Students interact with the word.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828800"/>
          <a:ext cx="76962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Opportunities for</a:t>
                      </a:r>
                      <a:r>
                        <a:rPr lang="en-US" baseline="0" dirty="0" smtClean="0"/>
                        <a:t> Student Interaction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Define</a:t>
                      </a:r>
                      <a:r>
                        <a:rPr lang="en-US" baseline="0" dirty="0" smtClean="0"/>
                        <a:t> the word in their own words.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Illustrate the word.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gestures to define the word.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 play the meaning.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 song defining the word.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</a:t>
                      </a:r>
                      <a:r>
                        <a:rPr lang="en-US" baseline="0" dirty="0" smtClean="0"/>
                        <a:t> the meaning of the words to another group.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and contrast the</a:t>
                      </a:r>
                      <a:r>
                        <a:rPr lang="en-US" baseline="0" dirty="0" smtClean="0"/>
                        <a:t> meaning of two words.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Classify words according to content areas.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 definitions</a:t>
                      </a:r>
                      <a:r>
                        <a:rPr lang="en-US" baseline="0" dirty="0" smtClean="0"/>
                        <a:t> in a glossary.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</a:t>
                      </a:r>
                      <a:r>
                        <a:rPr lang="en-US" baseline="0" dirty="0" smtClean="0"/>
                        <a:t> a metaphor or analogy.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Participate</a:t>
                      </a:r>
                      <a:r>
                        <a:rPr lang="en-US" baseline="0" dirty="0" smtClean="0"/>
                        <a:t> in games and activities that promote the vocabulary word.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</a:p>
                    <a:p>
                      <a:r>
                        <a:rPr lang="en-US" dirty="0" smtClean="0"/>
                        <a:t>Gather instances of the words (signs, radio, T.V.,</a:t>
                      </a:r>
                      <a:r>
                        <a:rPr lang="en-US" baseline="0" dirty="0" smtClean="0"/>
                        <a:t> media)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Ambled</a:t>
            </a:r>
          </a:p>
          <a:p>
            <a:pPr algn="ctr"/>
            <a:r>
              <a:rPr lang="en-US" sz="2400" dirty="0" smtClean="0"/>
              <a:t>To walk in a slow easy manner.</a:t>
            </a:r>
          </a:p>
        </p:txBody>
      </p:sp>
      <p:pic>
        <p:nvPicPr>
          <p:cNvPr id="53250" name="Picture 2" descr="http://ts3.mm.bing.net/th?id=I4676532794753842&amp;pid=1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599"/>
            <a:ext cx="4343400" cy="454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Haughty</a:t>
            </a:r>
          </a:p>
          <a:p>
            <a:pPr algn="ctr"/>
            <a:r>
              <a:rPr lang="en-US" sz="2400" dirty="0" smtClean="0"/>
              <a:t>Proud in a snobbish, arrogant way.</a:t>
            </a:r>
          </a:p>
        </p:txBody>
      </p:sp>
      <p:pic>
        <p:nvPicPr>
          <p:cNvPr id="55298" name="Picture 2" descr="http://g33kgoddesses.files.wordpress.com/2010/09/arrogant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Alchemist</a:t>
            </a:r>
          </a:p>
          <a:p>
            <a:pPr algn="ctr"/>
            <a:r>
              <a:rPr lang="en-US" sz="2400" dirty="0" smtClean="0"/>
              <a:t>A scientist of the middle ages who tried to change other metals into gold.</a:t>
            </a:r>
          </a:p>
        </p:txBody>
      </p:sp>
      <p:pic>
        <p:nvPicPr>
          <p:cNvPr id="56322" name="Picture 2" descr="http://religionnerd.com/wp-content/uploads/2011/07/j-k-rowlingsthe-alchemist-marcel-loran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715000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Lute</a:t>
            </a:r>
            <a:br>
              <a:rPr lang="en-US" dirty="0" smtClean="0"/>
            </a:br>
            <a:r>
              <a:rPr lang="en-US" sz="2700" dirty="0" smtClean="0"/>
              <a:t>A plucked string instrument with a neck.</a:t>
            </a:r>
            <a:endParaRPr lang="en-US" dirty="0"/>
          </a:p>
        </p:txBody>
      </p:sp>
      <p:pic>
        <p:nvPicPr>
          <p:cNvPr id="40962" name="Picture 2" descr="http://www.shipbrook.net/jeff/animas/lute/lu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Anguish</a:t>
            </a:r>
            <a:br>
              <a:rPr lang="en-US" dirty="0" smtClean="0"/>
            </a:br>
            <a:r>
              <a:rPr lang="en-US" sz="2700" dirty="0" smtClean="0"/>
              <a:t>To suffer painful sadness.</a:t>
            </a:r>
            <a:endParaRPr lang="en-US" dirty="0"/>
          </a:p>
        </p:txBody>
      </p:sp>
      <p:pic>
        <p:nvPicPr>
          <p:cNvPr id="57346" name="Picture 2" descr="http://morechristlike.com/blog/wp-content/uploads/2009/12/angu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45296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Traitor</a:t>
            </a:r>
            <a:br>
              <a:rPr lang="en-US" dirty="0" smtClean="0"/>
            </a:br>
            <a:r>
              <a:rPr lang="en-US" sz="2700" dirty="0" smtClean="0"/>
              <a:t>Someone who betrays (goes against) another.</a:t>
            </a:r>
            <a:endParaRPr lang="en-US" dirty="0"/>
          </a:p>
        </p:txBody>
      </p:sp>
      <p:pic>
        <p:nvPicPr>
          <p:cNvPr id="59394" name="Picture 2" descr="http://www.laughingatcats.com/wp-content/uploads/2009/11/traitor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562600" cy="432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</a:t>
            </a:r>
            <a:br>
              <a:rPr lang="en-US" dirty="0" smtClean="0"/>
            </a:br>
            <a:r>
              <a:rPr lang="en-US" sz="2700" dirty="0" smtClean="0"/>
              <a:t>A change that makes something work.</a:t>
            </a:r>
            <a:endParaRPr lang="en-US" dirty="0"/>
          </a:p>
        </p:txBody>
      </p:sp>
      <p:pic>
        <p:nvPicPr>
          <p:cNvPr id="60418" name="Picture 2" descr="http://us.123rf.com/400wm/400/400/mariusz_prusaczyk/mariusz_prusaczyk1104/mariusz_prusaczyk110400063/9238993-3d-adapt-change-crosswor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6096000" cy="463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San Lorenzo</a:t>
            </a:r>
            <a:endParaRPr lang="en-US" dirty="0"/>
          </a:p>
        </p:txBody>
      </p:sp>
      <p:pic>
        <p:nvPicPr>
          <p:cNvPr id="27650" name="Picture 2" descr="http://www.firenze-online.com/_images/Chiesa/san-lorenzo-church-flor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19677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odernlib.com/authors/dAuthors/Dante%20images/Dante.DivineComedy.1959.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09600"/>
            <a:ext cx="3962400" cy="58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774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After Reading- Text Talk</a:t>
            </a:r>
            <a:endParaRPr lang="en-US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Obligation</a:t>
            </a:r>
            <a:br>
              <a:rPr lang="en-US" dirty="0" smtClean="0"/>
            </a:br>
            <a:r>
              <a:rPr lang="en-US" sz="2700" dirty="0" smtClean="0"/>
              <a:t>Feeling like you MUST do something.</a:t>
            </a:r>
            <a:endParaRPr lang="en-US" dirty="0"/>
          </a:p>
        </p:txBody>
      </p:sp>
      <p:pic>
        <p:nvPicPr>
          <p:cNvPr id="62466" name="Picture 2" descr="http://www.sermi2.fr/images/mettre_dans_la_poubelle_obligat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3505200" cy="2628900"/>
          </a:xfrm>
          <a:prstGeom prst="rect">
            <a:avLst/>
          </a:prstGeom>
          <a:noFill/>
        </p:spPr>
      </p:pic>
      <p:pic>
        <p:nvPicPr>
          <p:cNvPr id="62468" name="Picture 4" descr="http://1.bp.blogspot.com/_zMBFmRhl7Gw/TEeD-qVRq8I/AAAAAAAAAh8/sSCcbvFASiM/s1600/Protection_obligation-758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5334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Denounce</a:t>
            </a:r>
            <a:br>
              <a:rPr lang="en-US" dirty="0" smtClean="0"/>
            </a:br>
            <a:r>
              <a:rPr lang="en-US" sz="2700" dirty="0" smtClean="0"/>
              <a:t>To speak strongly against something.</a:t>
            </a:r>
            <a:endParaRPr lang="en-US" dirty="0"/>
          </a:p>
        </p:txBody>
      </p:sp>
      <p:pic>
        <p:nvPicPr>
          <p:cNvPr id="64514" name="Picture 2" descr="http://ts1.mm.bing.net/th?id=I5014722816377088&amp;pid=1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3048000" cy="171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Tyrant</a:t>
            </a:r>
            <a:br>
              <a:rPr lang="en-US" dirty="0" smtClean="0"/>
            </a:br>
            <a:r>
              <a:rPr lang="en-US" sz="2700" dirty="0" smtClean="0"/>
              <a:t>Someone who uses terror to enforce their way.</a:t>
            </a:r>
            <a:endParaRPr lang="en-US" dirty="0"/>
          </a:p>
        </p:txBody>
      </p:sp>
      <p:pic>
        <p:nvPicPr>
          <p:cNvPr id="65538" name="Picture 2" descr="http://www.outlierfilms.com/wp-content/uploads/2009/11/Tyrant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172200" cy="411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Cobbles of the Courtyard</a:t>
            </a:r>
            <a:endParaRPr lang="en-US" dirty="0"/>
          </a:p>
        </p:txBody>
      </p:sp>
      <p:pic>
        <p:nvPicPr>
          <p:cNvPr id="31746" name="Picture 2" descr="http://www.suttonbrick.com/images/used-cobblesto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8293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Soldering Chain </a:t>
            </a:r>
            <a:br>
              <a:rPr lang="en-US" dirty="0" smtClean="0"/>
            </a:br>
            <a:r>
              <a:rPr lang="en-US" sz="2700" dirty="0" smtClean="0"/>
              <a:t>To join together or fix metal by melting it and</a:t>
            </a:r>
            <a:br>
              <a:rPr lang="en-US" sz="2700" dirty="0" smtClean="0"/>
            </a:br>
            <a:r>
              <a:rPr lang="en-US" sz="2700" dirty="0" smtClean="0"/>
              <a:t> then allowing it to cool</a:t>
            </a:r>
            <a:endParaRPr lang="en-US" sz="2700" dirty="0"/>
          </a:p>
        </p:txBody>
      </p:sp>
      <p:pic>
        <p:nvPicPr>
          <p:cNvPr id="20482" name="Picture 2" descr="http://www.ganoksin.com/borisat/nenam/nenamart/professional-goldsmithing/Curb-cable-chains-P6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419600" cy="332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Tempered</a:t>
            </a:r>
            <a:br>
              <a:rPr lang="en-US" dirty="0" smtClean="0"/>
            </a:br>
            <a:r>
              <a:rPr lang="en-US" sz="2700" dirty="0" smtClean="0"/>
              <a:t>Restrained</a:t>
            </a:r>
            <a:endParaRPr lang="en-US" dirty="0"/>
          </a:p>
        </p:txBody>
      </p:sp>
      <p:pic>
        <p:nvPicPr>
          <p:cNvPr id="71682" name="Picture 2" descr="http://teaching.monster.com/nfs/teaching/attachment_images/0009/3197/physical_restraint_crop380w.jpg?1275054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474720" cy="2286000"/>
          </a:xfrm>
          <a:prstGeom prst="rect">
            <a:avLst/>
          </a:prstGeom>
          <a:noFill/>
        </p:spPr>
      </p:pic>
      <p:pic>
        <p:nvPicPr>
          <p:cNvPr id="18434" name="Picture 2" descr="http://www.glassmarble.cn/uploadfile/product/2009729164937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Entourage</a:t>
            </a:r>
            <a:br>
              <a:rPr lang="en-US" dirty="0" smtClean="0"/>
            </a:br>
            <a:r>
              <a:rPr lang="en-US" sz="2700" dirty="0" smtClean="0"/>
              <a:t>A group of people who follow someone important.</a:t>
            </a:r>
            <a:endParaRPr lang="en-US" dirty="0"/>
          </a:p>
        </p:txBody>
      </p:sp>
      <p:pic>
        <p:nvPicPr>
          <p:cNvPr id="73732" name="Picture 4" descr="http://rpmedia.ask.com/ts?u=/wikipedia/commons/thumb/a/a5/Barack_Obama_and_his_entourage_walk_through_the_Kremlin.jpg/120px-Barack_Obama_and_his_entourage_walk_through_the_Krem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477000" cy="431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Allegory</a:t>
            </a:r>
            <a:br>
              <a:rPr lang="en-US" dirty="0" smtClean="0"/>
            </a:br>
            <a:r>
              <a:rPr lang="en-US" sz="2400" dirty="0" smtClean="0"/>
              <a:t>A story, poem or play where people, things or events have a symbolic meaning-usually religious or moral</a:t>
            </a:r>
            <a:r>
              <a:rPr lang="en-US" sz="2700" dirty="0" smtClean="0"/>
              <a:t>- often depicted in art. </a:t>
            </a:r>
            <a:endParaRPr lang="en-US" dirty="0"/>
          </a:p>
        </p:txBody>
      </p:sp>
      <p:pic>
        <p:nvPicPr>
          <p:cNvPr id="74754" name="Picture 2" descr="File:Filippino Lippi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365963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Preface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Hypocrisy</a:t>
            </a:r>
            <a:br>
              <a:rPr lang="en-US" dirty="0" smtClean="0"/>
            </a:br>
            <a:r>
              <a:rPr lang="en-US" sz="2700" dirty="0" smtClean="0"/>
              <a:t>Saying you believe something, but acting in a different way.</a:t>
            </a:r>
            <a:br>
              <a:rPr lang="en-US" sz="2700" dirty="0" smtClean="0"/>
            </a:br>
            <a:endParaRPr lang="en-US" sz="4800" dirty="0"/>
          </a:p>
        </p:txBody>
      </p:sp>
      <p:pic>
        <p:nvPicPr>
          <p:cNvPr id="31746" name="Picture 2" descr="http://www.mommyq.com/wp-content/uploads/Hypocr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610225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Vengeance</a:t>
            </a:r>
            <a:br>
              <a:rPr lang="en-US" dirty="0" smtClean="0"/>
            </a:br>
            <a:r>
              <a:rPr lang="en-US" sz="2700" dirty="0" smtClean="0"/>
              <a:t>A harmful act against someone who has done </a:t>
            </a:r>
            <a:br>
              <a:rPr lang="en-US" sz="2700" dirty="0" smtClean="0"/>
            </a:br>
            <a:r>
              <a:rPr lang="en-US" sz="2700" dirty="0" smtClean="0"/>
              <a:t>something wrong to you.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4800" dirty="0"/>
          </a:p>
        </p:txBody>
      </p:sp>
      <p:pic>
        <p:nvPicPr>
          <p:cNvPr id="30722" name="Picture 2" descr="http://blog.dreamhost.com/wp-content/uploads/2006/06/revenge.jpg"/>
          <p:cNvPicPr>
            <a:picLocks noChangeAspect="1" noChangeArrowheads="1"/>
          </p:cNvPicPr>
          <p:nvPr/>
        </p:nvPicPr>
        <p:blipFill>
          <a:blip r:embed="rId2" cstate="print"/>
          <a:srcRect l="4167" t="6250" r="4167"/>
          <a:stretch>
            <a:fillRect/>
          </a:stretch>
        </p:blipFill>
        <p:spPr bwMode="auto">
          <a:xfrm>
            <a:off x="2895600" y="1981200"/>
            <a:ext cx="33528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Portfolio</a:t>
            </a:r>
            <a:br>
              <a:rPr lang="en-US" dirty="0" smtClean="0"/>
            </a:br>
            <a:r>
              <a:rPr lang="en-US" sz="2400" dirty="0" smtClean="0"/>
              <a:t>A case used to carry a collection of papers.</a:t>
            </a:r>
            <a:br>
              <a:rPr lang="en-US" sz="2400" dirty="0" smtClean="0"/>
            </a:br>
            <a:endParaRPr lang="en-US" sz="4800" dirty="0"/>
          </a:p>
        </p:txBody>
      </p:sp>
      <p:pic>
        <p:nvPicPr>
          <p:cNvPr id="77826" name="Picture 2" descr="http://2007.ispace.ci.fsu.edu/~bce05c/ir/images/portf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429000" cy="3333750"/>
          </a:xfrm>
          <a:prstGeom prst="rect">
            <a:avLst/>
          </a:prstGeom>
          <a:noFill/>
        </p:spPr>
      </p:pic>
      <p:pic>
        <p:nvPicPr>
          <p:cNvPr id="77828" name="Picture 4" descr="http://www.triptic.nl/maintemplates/default/images/bg_portfo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5105400" cy="299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Perforated</a:t>
            </a:r>
            <a:br>
              <a:rPr lang="en-US" dirty="0" smtClean="0"/>
            </a:br>
            <a:r>
              <a:rPr lang="en-US" sz="2700" dirty="0" smtClean="0"/>
              <a:t>A line of small holes in paper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4800" dirty="0"/>
          </a:p>
        </p:txBody>
      </p:sp>
      <p:pic>
        <p:nvPicPr>
          <p:cNvPr id="78850" name="Picture 2" descr="http://www.jameslee.com/Updateessays/BlankRo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771900" cy="4762500"/>
          </a:xfrm>
          <a:prstGeom prst="rect">
            <a:avLst/>
          </a:prstGeom>
          <a:noFill/>
        </p:spPr>
      </p:pic>
      <p:pic>
        <p:nvPicPr>
          <p:cNvPr id="78852" name="Picture 4" descr="http://common2.csnimages.com/lf/45/hash/5272/2817233/1/Perforated+Paper+Towel+Roll%2C+8-7%2F8+x+11%2C+WE%2C+85%2Froll%2C+30%2Fcar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Ducat</a:t>
            </a:r>
            <a:br>
              <a:rPr lang="en-US" dirty="0" smtClean="0"/>
            </a:br>
            <a:r>
              <a:rPr lang="en-US" sz="2400" dirty="0" smtClean="0"/>
              <a:t>A gold coin used as a trade coin throughout Europe </a:t>
            </a:r>
            <a:br>
              <a:rPr lang="en-US" sz="2400" dirty="0" smtClean="0"/>
            </a:br>
            <a:r>
              <a:rPr lang="en-US" sz="2400" dirty="0" smtClean="0"/>
              <a:t>before World War 1.</a:t>
            </a:r>
            <a:endParaRPr lang="en-US" dirty="0"/>
          </a:p>
        </p:txBody>
      </p:sp>
      <p:pic>
        <p:nvPicPr>
          <p:cNvPr id="34818" name="Picture 2" descr="http://www.coinfactswiki.com/w/images/thumb/d/d0/Liege_1645_ducat_obv_Goldberg_59-2641.jpg/300px-Liege_1645_ducat_obv_Goldberg_59-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3878992" cy="382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Furtively</a:t>
            </a:r>
            <a:br>
              <a:rPr lang="en-US" dirty="0" smtClean="0"/>
            </a:br>
            <a:r>
              <a:rPr lang="en-US" sz="2400" dirty="0" smtClean="0"/>
              <a:t>Hidden from public view; secret, possibly not honest</a:t>
            </a:r>
            <a:endParaRPr lang="en-US" sz="2400" dirty="0"/>
          </a:p>
        </p:txBody>
      </p:sp>
      <p:pic>
        <p:nvPicPr>
          <p:cNvPr id="11266" name="Picture 2" descr="http://upload.wikimedia.org/wikipedia/commons/f/f9/Loch_Ness_Mon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Brusquely</a:t>
            </a:r>
            <a:br>
              <a:rPr lang="en-US" dirty="0" smtClean="0"/>
            </a:br>
            <a:r>
              <a:rPr lang="en-US" sz="2400" dirty="0" smtClean="0"/>
              <a:t>Rude and abrupt.</a:t>
            </a:r>
            <a:endParaRPr lang="en-US" sz="2400" dirty="0"/>
          </a:p>
        </p:txBody>
      </p:sp>
      <p:pic>
        <p:nvPicPr>
          <p:cNvPr id="77826" name="Picture 2" descr="http://pix.avaxnews.com/avaxnews/28/37/00003728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60864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Despicable</a:t>
            </a:r>
            <a:br>
              <a:rPr lang="en-US" dirty="0" smtClean="0"/>
            </a:br>
            <a:r>
              <a:rPr lang="en-US" sz="2400" dirty="0" smtClean="0"/>
              <a:t>Shamefully bad.</a:t>
            </a:r>
            <a:endParaRPr lang="en-US" sz="2400" dirty="0"/>
          </a:p>
        </p:txBody>
      </p:sp>
      <p:pic>
        <p:nvPicPr>
          <p:cNvPr id="78850" name="Picture 2" descr="http://1.bp.blogspot.com/_zs_YyRQa_kM/S6s7yEtroVI/AAAAAAAAAA4/EKe-TiTxASA/s1600/despicable-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010275" cy="3190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5410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photo for trailer.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Poster Canopy Bed</a:t>
            </a:r>
            <a:endParaRPr lang="en-US" dirty="0"/>
          </a:p>
        </p:txBody>
      </p:sp>
      <p:pic>
        <p:nvPicPr>
          <p:cNvPr id="36866" name="Picture 2" descr="http://www.mosquitonets.com.au/img/slides/fourposter-pol-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1500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457200"/>
            <a:ext cx="5841612" cy="5968360"/>
            <a:chOff x="838200" y="457200"/>
            <a:chExt cx="5841612" cy="5968360"/>
          </a:xfrm>
        </p:grpSpPr>
        <p:pic>
          <p:nvPicPr>
            <p:cNvPr id="1026" name="Picture 2" descr="http://maitaly.files.wordpress.com/2011/01/david_von_michelangel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457200"/>
              <a:ext cx="3124200" cy="596836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03012" y="3200400"/>
              <a:ext cx="48768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Michael Angelo’s Statue of David</a:t>
              </a:r>
              <a:endParaRPr lang="en-US" sz="2400" dirty="0"/>
            </a:p>
          </p:txBody>
        </p:sp>
      </p:grpSp>
      <p:pic>
        <p:nvPicPr>
          <p:cNvPr id="1028" name="Picture 4" descr="http://sistinepuzzle.com/wp-content/uploads/2011/09/michelangelo_david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2246451" cy="2676525"/>
          </a:xfrm>
          <a:prstGeom prst="rect">
            <a:avLst/>
          </a:prstGeom>
          <a:noFill/>
        </p:spPr>
      </p:pic>
      <p:pic>
        <p:nvPicPr>
          <p:cNvPr id="1030" name="Picture 6" descr="http://leslieparke.com/blog/wp-content/uploads/2011/01/michelangelo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90800"/>
            <a:ext cx="2714283" cy="383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9906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Sculpture</a:t>
            </a:r>
          </a:p>
          <a:p>
            <a:r>
              <a:rPr lang="en-US" sz="1600" dirty="0" smtClean="0"/>
              <a:t>3 dimensional art made of stone, metal or other objects.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Statue of Saint Francis</a:t>
            </a:r>
            <a:endParaRPr lang="en-US" dirty="0"/>
          </a:p>
        </p:txBody>
      </p:sp>
      <p:pic>
        <p:nvPicPr>
          <p:cNvPr id="38914" name="Picture 2" descr="http://www.c-dtags.com/largeimgstatue/293-100stfrancisofass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28608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Fleur-de-lis</a:t>
            </a:r>
            <a:endParaRPr lang="en-US" dirty="0"/>
          </a:p>
        </p:txBody>
      </p:sp>
      <p:pic>
        <p:nvPicPr>
          <p:cNvPr id="39938" name="Picture 2" descr="http://4.bp.blogspot.com/-hrvqcJQeFNY/TWPqPKgCWxI/AAAAAAAAK88/UPgP6atNcRo/s1600/fleurs-de-lis-graphicsfairy008fin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438650" cy="489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Commission</a:t>
            </a:r>
            <a:br>
              <a:rPr lang="en-US" dirty="0" smtClean="0"/>
            </a:br>
            <a:r>
              <a:rPr lang="en-US" sz="2400" dirty="0" smtClean="0"/>
              <a:t>Amount of money paid for services.</a:t>
            </a: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2" name="Picture 6" descr="http://www.apartmentsetc.com/wp-content/uploads/2011/08/Roll-of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63317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Prestige</a:t>
            </a:r>
            <a:br>
              <a:rPr lang="en-US" dirty="0" smtClean="0"/>
            </a:br>
            <a:r>
              <a:rPr lang="en-US" sz="2400" dirty="0" smtClean="0"/>
              <a:t>Qualities such as excellent reputation, wealth and power that bring admiration and honor.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2" name="Picture 2" descr="http://minorityfortune.com/wp-content/uploads/2009/08/gre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324600" cy="422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Avarice</a:t>
            </a:r>
            <a:br>
              <a:rPr lang="en-US" dirty="0" smtClean="0"/>
            </a:br>
            <a:r>
              <a:rPr lang="en-US" sz="2400" dirty="0" smtClean="0"/>
              <a:t>Extreme desire for money; greed.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46" name="Picture 2" descr="http://us.123rf.com/400wm/400/400/tlorna/tlorna0912/tlorna091200007/6095922-greed-businessman-with-money-man-holding-dollars-in-display-of-avarice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953000" cy="357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Harmonize</a:t>
            </a:r>
            <a:br>
              <a:rPr lang="en-US" dirty="0" smtClean="0"/>
            </a:br>
            <a:r>
              <a:rPr lang="en-US" sz="2400" dirty="0" smtClean="0"/>
              <a:t>To blend together well.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0" name="Picture 2" descr="http://www.wired.com/images_blogs/gamelife/2009/07/harmon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7086600" cy="398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Quavering</a:t>
            </a:r>
            <a:br>
              <a:rPr lang="en-US" dirty="0" smtClean="0"/>
            </a:br>
            <a:r>
              <a:rPr lang="en-US" sz="2400" dirty="0" smtClean="0"/>
              <a:t>Trembling.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4" name="Picture 2" descr="http://www.inkity.com/catalog/img/3/1878/1.jpg"/>
          <p:cNvPicPr>
            <a:picLocks noChangeAspect="1" noChangeArrowheads="1"/>
          </p:cNvPicPr>
          <p:nvPr/>
        </p:nvPicPr>
        <p:blipFill>
          <a:blip r:embed="rId2" cstate="print"/>
          <a:srcRect t="13187"/>
          <a:stretch>
            <a:fillRect/>
          </a:stretch>
        </p:blipFill>
        <p:spPr bwMode="auto">
          <a:xfrm>
            <a:off x="1295400" y="1905000"/>
            <a:ext cx="5997575" cy="401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Indefinable</a:t>
            </a:r>
            <a:br>
              <a:rPr lang="en-US" dirty="0" smtClean="0"/>
            </a:br>
            <a:r>
              <a:rPr lang="en-US" sz="2400" dirty="0" smtClean="0"/>
              <a:t>Mysterious: unable to explain.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18" name="Picture 2" descr="http://misaramirez.com/wp-content/uploads/2010/10/its-a-mystery-500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867400" cy="381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-history.mcs.st-andrews.ac.uk/history/Miscellaneous/Brunelleschi/cupola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581400" cy="4667100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2/2e/Brunelleshi-and-Duomo-of-Flore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3276600" cy="42467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Brunelleschi’s Cupola</a:t>
            </a:r>
          </a:p>
          <a:p>
            <a:r>
              <a:rPr lang="en-US" sz="2400" dirty="0" smtClean="0"/>
              <a:t>Florence, Italy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0292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Architecture</a:t>
            </a:r>
          </a:p>
          <a:p>
            <a:r>
              <a:rPr lang="en-US" sz="2000" dirty="0" smtClean="0"/>
              <a:t>The art and science of designing buildings and other structures.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Contemplated</a:t>
            </a:r>
            <a:br>
              <a:rPr lang="en-US" dirty="0" smtClean="0"/>
            </a:br>
            <a:r>
              <a:rPr lang="en-US" sz="2400" dirty="0" smtClean="0"/>
              <a:t>To think seriously about something.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2" name="Picture 2" descr="http://www.humanitiesdiploma.co.uk/wp-content/uploads/2011/04/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3175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Ambassadors</a:t>
            </a:r>
            <a:br>
              <a:rPr lang="en-US" dirty="0" smtClean="0"/>
            </a:br>
            <a:r>
              <a:rPr lang="en-US" sz="2400" dirty="0" smtClean="0"/>
              <a:t>Someone who represents a government or organization.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0" name="Picture 2" descr="http://upload.wikimedia.org/wikipedia/commons/9/9d/Holbein-ambassad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029200" cy="495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Elation</a:t>
            </a:r>
            <a:br>
              <a:rPr lang="en-US" dirty="0" smtClean="0"/>
            </a:br>
            <a:r>
              <a:rPr lang="en-US" sz="2400" dirty="0" smtClean="0"/>
              <a:t>Delight; happiness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4" name="Picture 2" descr="http://donholloway.com/wp-content/uploads/2007/10/customer-de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96000" cy="358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Listlessly</a:t>
            </a:r>
            <a:br>
              <a:rPr lang="en-US" dirty="0" smtClean="0"/>
            </a:br>
            <a:r>
              <a:rPr lang="en-US" sz="2400" dirty="0" smtClean="0"/>
              <a:t>Lacking energy or interest.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62" name="Picture 2" descr="http://img2.photographersdirect.com/img/12366/wm/pd1921131.jpg"/>
          <p:cNvPicPr>
            <a:picLocks noChangeAspect="1" noChangeArrowheads="1"/>
          </p:cNvPicPr>
          <p:nvPr/>
        </p:nvPicPr>
        <p:blipFill>
          <a:blip r:embed="rId2" cstate="print"/>
          <a:srcRect b="27928"/>
          <a:stretch>
            <a:fillRect/>
          </a:stretch>
        </p:blipFill>
        <p:spPr bwMode="auto">
          <a:xfrm>
            <a:off x="914400" y="1447800"/>
            <a:ext cx="74612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Averted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avoid or prevent something from happening.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186" name="Picture 2" descr="http://2.bp.blogspot.com/_77zNqRd-CA0/SKFurfrFdvI/AAAAAAAAAh0/qbZ5vUoxDuw/s400/Prev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30869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Transpired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Happened or occurred.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http://us.123rf.com/400wm/400/400/pixelsaway/pixelsaway1107/pixelsaway110700015/9968795-what-happened-question--isolated-text-in-vintage-wood-printing-b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37838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Banished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Send someone away and do not allow them to come back.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0898" name="AutoShape 2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3657600"/>
            <a:ext cx="1143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://iwritearticle.com/wp-content/uploads/2011/04/money.jpg"/>
          <p:cNvSpPr>
            <a:spLocks noChangeAspect="1" noChangeArrowheads="1"/>
          </p:cNvSpPr>
          <p:nvPr/>
        </p:nvSpPr>
        <p:spPr bwMode="auto">
          <a:xfrm>
            <a:off x="63500" y="-136525"/>
            <a:ext cx="83629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4" name="Picture 2" descr="http://southerngaragebands.com/banis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69003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1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 sources:</a:t>
            </a:r>
          </a:p>
          <a:p>
            <a:r>
              <a:rPr lang="en-US" sz="1200" dirty="0" smtClean="0"/>
              <a:t>Statue of David-</a:t>
            </a:r>
            <a:r>
              <a:rPr lang="en-US" sz="1200" dirty="0" smtClean="0">
                <a:hlinkClick r:id="rId2"/>
              </a:rPr>
              <a:t>http://en.wikipedia.org/wiki/File:David_von_Michelangelo.jpg</a:t>
            </a:r>
            <a:endParaRPr lang="en-US" sz="1200" dirty="0" smtClean="0"/>
          </a:p>
          <a:p>
            <a:r>
              <a:rPr lang="en-US" sz="1200" dirty="0" smtClean="0"/>
              <a:t>(face)-</a:t>
            </a:r>
            <a:r>
              <a:rPr lang="en-US" sz="1200" dirty="0" smtClean="0">
                <a:hlinkClick r:id="rId3"/>
              </a:rPr>
              <a:t>http://ignoranceabroad.billpetro.com/2008/11/04/florence-galleria-michelangelos-david/</a:t>
            </a:r>
            <a:endParaRPr lang="en-US" sz="1200" dirty="0" smtClean="0"/>
          </a:p>
          <a:p>
            <a:r>
              <a:rPr lang="en-US" sz="1200" dirty="0" smtClean="0"/>
              <a:t>(hand)- </a:t>
            </a:r>
            <a:r>
              <a:rPr lang="en-US" sz="1200" dirty="0" smtClean="0">
                <a:hlinkClick r:id="rId3"/>
              </a:rPr>
              <a:t>http://ignoranceabroad.billpetro.com/2008/11/04/florence-galleria-michelangelos-david/</a:t>
            </a:r>
            <a:endParaRPr lang="en-US" sz="1200" dirty="0" smtClean="0"/>
          </a:p>
          <a:p>
            <a:r>
              <a:rPr lang="en-US" sz="1200" dirty="0" smtClean="0"/>
              <a:t>Brunelleschi’s Cupola</a:t>
            </a:r>
          </a:p>
          <a:p>
            <a:r>
              <a:rPr lang="en-US" sz="1200" dirty="0" smtClean="0"/>
              <a:t>(photo)-</a:t>
            </a:r>
            <a:r>
              <a:rPr lang="en-US" sz="1200" dirty="0" smtClean="0">
                <a:hlinkClick r:id="rId4"/>
              </a:rPr>
              <a:t>http://www-groups.dcs.st-andrews.ac.uk/~history/Miscellaneous/Brunelleschi/cupola.html</a:t>
            </a:r>
            <a:endParaRPr lang="en-US" sz="1200" dirty="0" smtClean="0"/>
          </a:p>
          <a:p>
            <a:r>
              <a:rPr lang="en-US" sz="1200" dirty="0" smtClean="0"/>
              <a:t>(drawing)- </a:t>
            </a:r>
            <a:r>
              <a:rPr lang="en-US" sz="1200" dirty="0" smtClean="0">
                <a:hlinkClick r:id="rId5"/>
              </a:rPr>
              <a:t>http://www.florenceitaly.org/the-history-of-the-dome</a:t>
            </a:r>
            <a:endParaRPr lang="en-US" sz="1200" dirty="0" smtClean="0"/>
          </a:p>
          <a:p>
            <a:r>
              <a:rPr lang="en-US" sz="1200" dirty="0" smtClean="0"/>
              <a:t>Botticelli’s </a:t>
            </a:r>
            <a:r>
              <a:rPr lang="en-US" sz="1200" i="1" dirty="0" smtClean="0"/>
              <a:t>Primavera-</a:t>
            </a:r>
            <a:r>
              <a:rPr lang="en-US" sz="1200" dirty="0" smtClean="0">
                <a:hlinkClick r:id="rId6"/>
              </a:rPr>
              <a:t>http://www.hereandtherewithpatandbob.com/tag/primavera/</a:t>
            </a:r>
            <a:endParaRPr lang="en-US" sz="1200" dirty="0" smtClean="0"/>
          </a:p>
          <a:p>
            <a:r>
              <a:rPr lang="en-US" sz="1200" dirty="0" smtClean="0"/>
              <a:t>Basting- </a:t>
            </a:r>
            <a:r>
              <a:rPr lang="en-US" sz="1200" dirty="0" smtClean="0">
                <a:hlinkClick r:id="rId7"/>
              </a:rPr>
              <a:t>http://chestofbooks.com/business/clothing/Women-Design-Construction/Chapter-XI-Constructive-Processes-Stitches.html</a:t>
            </a:r>
            <a:endParaRPr lang="en-US" sz="1200" dirty="0" smtClean="0"/>
          </a:p>
          <a:p>
            <a:r>
              <a:rPr lang="en-US" sz="1200" dirty="0" smtClean="0"/>
              <a:t>Posture- </a:t>
            </a:r>
            <a:r>
              <a:rPr lang="en-US" sz="1200" dirty="0" smtClean="0">
                <a:hlinkClick r:id="rId8"/>
              </a:rPr>
              <a:t>http://bhls.wordpress.com/2011/06/15/how-to-improve-posture-posture-exercises-to-correct-bad-posture/</a:t>
            </a:r>
            <a:endParaRPr lang="en-US" sz="1200" dirty="0" smtClean="0"/>
          </a:p>
          <a:p>
            <a:r>
              <a:rPr lang="en-US" sz="1200" dirty="0" smtClean="0"/>
              <a:t>Gesture- </a:t>
            </a:r>
            <a:r>
              <a:rPr lang="en-US" sz="1200" dirty="0" smtClean="0">
                <a:hlinkClick r:id="rId9"/>
              </a:rPr>
              <a:t>http://siblings.adoptionblogs.com/weblogs/top-10-tools-for-easing-language</a:t>
            </a:r>
            <a:endParaRPr lang="en-US" sz="1200" dirty="0" smtClean="0"/>
          </a:p>
          <a:p>
            <a:r>
              <a:rPr lang="en-US" sz="1200" dirty="0" smtClean="0"/>
              <a:t>Illustrious- </a:t>
            </a:r>
            <a:r>
              <a:rPr lang="en-US" sz="1200" dirty="0" smtClean="0">
                <a:hlinkClick r:id="rId10"/>
              </a:rPr>
              <a:t>http://firecured.blogspot.com/2011/02/exploring-new-tobacco-blends</a:t>
            </a:r>
            <a:endParaRPr lang="en-US" sz="1200" dirty="0" smtClean="0"/>
          </a:p>
          <a:p>
            <a:r>
              <a:rPr lang="en-US" sz="1200" dirty="0" smtClean="0"/>
              <a:t>Conviction- </a:t>
            </a:r>
            <a:r>
              <a:rPr lang="en-US" sz="1200" dirty="0" smtClean="0">
                <a:hlinkClick r:id="rId11"/>
              </a:rPr>
              <a:t>http://fictionfusion.blogspot.com/2012/03/belief-flash-fiction.html</a:t>
            </a:r>
            <a:endParaRPr lang="en-US" sz="1200" dirty="0" smtClean="0"/>
          </a:p>
          <a:p>
            <a:r>
              <a:rPr lang="en-US" sz="1200" dirty="0" smtClean="0"/>
              <a:t>Intention- </a:t>
            </a:r>
            <a:r>
              <a:rPr lang="en-US" sz="1200" dirty="0" smtClean="0">
                <a:hlinkClick r:id="rId12"/>
              </a:rPr>
              <a:t>http://danshamptons.com/2011/08/16/the-power-of-intention/</a:t>
            </a:r>
            <a:endParaRPr lang="en-US" sz="1200" dirty="0" smtClean="0"/>
          </a:p>
          <a:p>
            <a:r>
              <a:rPr lang="en-US" sz="1200" dirty="0" smtClean="0"/>
              <a:t>Apprenticeship- </a:t>
            </a:r>
            <a:r>
              <a:rPr lang="en-US" sz="1200" dirty="0" smtClean="0">
                <a:hlinkClick r:id="rId13"/>
              </a:rPr>
              <a:t>http://en.wikipedia.org/wiki/File:Apprenticeship.jpg</a:t>
            </a:r>
            <a:endParaRPr lang="en-US" sz="1200" dirty="0" smtClean="0"/>
          </a:p>
          <a:p>
            <a:r>
              <a:rPr lang="en-US" sz="1200" dirty="0" smtClean="0"/>
              <a:t>Anticipation </a:t>
            </a:r>
          </a:p>
          <a:p>
            <a:r>
              <a:rPr lang="en-US" sz="1200" dirty="0" smtClean="0"/>
              <a:t>(bear)- </a:t>
            </a:r>
            <a:r>
              <a:rPr lang="en-US" sz="1200" dirty="0" smtClean="0">
                <a:hlinkClick r:id="rId14"/>
              </a:rPr>
              <a:t>http://injurycaraccident-la.com/injury-car-accident-lawyers-what-to-look-for/</a:t>
            </a:r>
            <a:endParaRPr lang="en-US" sz="1200" dirty="0" smtClean="0"/>
          </a:p>
          <a:p>
            <a:r>
              <a:rPr lang="en-US" sz="1200" dirty="0" smtClean="0"/>
              <a:t>(boy)- </a:t>
            </a:r>
            <a:r>
              <a:rPr lang="en-US" sz="1200" dirty="0" smtClean="0">
                <a:hlinkClick r:id="rId15"/>
              </a:rPr>
              <a:t>http://www.kewlwallpapers.com/wallpaper/Holiday-Anticipation/</a:t>
            </a:r>
            <a:endParaRPr lang="en-US" sz="1200" dirty="0" smtClean="0"/>
          </a:p>
          <a:p>
            <a:r>
              <a:rPr lang="en-US" sz="1200" dirty="0" smtClean="0"/>
              <a:t>Façade- </a:t>
            </a:r>
            <a:r>
              <a:rPr lang="en-US" sz="1200" dirty="0" smtClean="0">
                <a:hlinkClick r:id="rId16"/>
              </a:rPr>
              <a:t>http://www.selectism.com/news/2009/02/02/well-read-facades/</a:t>
            </a:r>
            <a:endParaRPr lang="en-US" sz="1200" dirty="0" smtClean="0"/>
          </a:p>
          <a:p>
            <a:r>
              <a:rPr lang="en-US" sz="1200" dirty="0" smtClean="0"/>
              <a:t>Mortar and Pestle- </a:t>
            </a:r>
            <a:r>
              <a:rPr lang="en-US" sz="1200" dirty="0" smtClean="0">
                <a:hlinkClick r:id="rId17"/>
              </a:rPr>
              <a:t>http://amerfernsoc.org/pages/swatzell/cultivation_of_cheilanthes_speci</a:t>
            </a:r>
            <a:endParaRPr lang="en-US" sz="1200" dirty="0" smtClean="0"/>
          </a:p>
          <a:p>
            <a:r>
              <a:rPr lang="en-US" sz="1200" dirty="0" smtClean="0"/>
              <a:t>Pigments- </a:t>
            </a:r>
            <a:r>
              <a:rPr lang="en-US" sz="1200" dirty="0" smtClean="0">
                <a:hlinkClick r:id="rId18"/>
              </a:rPr>
              <a:t>http://beautifulcolor.en.made-in-china.com/product/ibexXAykADVW/China-Pigment-Plastic-Color-Pigments-.html</a:t>
            </a:r>
            <a:endParaRPr lang="en-US" sz="1200" dirty="0" smtClean="0"/>
          </a:p>
          <a:p>
            <a:r>
              <a:rPr lang="en-US" sz="1200" dirty="0" smtClean="0"/>
              <a:t>Altarpiece- </a:t>
            </a:r>
            <a:r>
              <a:rPr lang="en-US" sz="1200" dirty="0" smtClean="0">
                <a:hlinkClick r:id="rId19"/>
              </a:rPr>
              <a:t>http://johnjbarber.blogspot.com/2010/04/devotia-moderna.html</a:t>
            </a:r>
            <a:endParaRPr lang="en-US" sz="1200" dirty="0" smtClean="0"/>
          </a:p>
          <a:p>
            <a:r>
              <a:rPr lang="en-US" sz="1200" dirty="0" smtClean="0"/>
              <a:t>Sepia Pencil Drawing </a:t>
            </a:r>
          </a:p>
          <a:p>
            <a:r>
              <a:rPr lang="en-US" sz="1200" dirty="0" smtClean="0"/>
              <a:t>(cuttlefish)- </a:t>
            </a:r>
            <a:r>
              <a:rPr lang="en-US" sz="1200" dirty="0" smtClean="0">
                <a:hlinkClick r:id="rId20"/>
              </a:rPr>
              <a:t>http://digital-photography-school.com/discover-seven-ways-to-create-sepia-images-in-photoshop</a:t>
            </a:r>
            <a:endParaRPr lang="en-US" sz="1200" dirty="0" smtClean="0"/>
          </a:p>
          <a:p>
            <a:r>
              <a:rPr lang="en-US" sz="1200" dirty="0" smtClean="0"/>
              <a:t>(cathedral)- </a:t>
            </a:r>
            <a:r>
              <a:rPr lang="en-US" sz="1200" dirty="0" smtClean="0">
                <a:hlinkClick r:id="rId21"/>
              </a:rPr>
              <a:t>http://www.behance.net/Gallery/Drawing/246446</a:t>
            </a:r>
            <a:endParaRPr lang="en-US" sz="1200" dirty="0" smtClean="0"/>
          </a:p>
          <a:p>
            <a:r>
              <a:rPr lang="en-US" sz="1200" dirty="0" smtClean="0"/>
              <a:t>(pencils)- </a:t>
            </a:r>
            <a:r>
              <a:rPr lang="en-US" sz="1200" dirty="0" smtClean="0">
                <a:hlinkClick r:id="rId22"/>
              </a:rPr>
              <a:t>http://amnudemo.edumart.com/sketching_pencils-c-cat_800_815.html</a:t>
            </a:r>
            <a:endParaRPr lang="en-US" sz="1200" dirty="0" smtClean="0"/>
          </a:p>
          <a:p>
            <a:r>
              <a:rPr lang="en-US" sz="1200" dirty="0" smtClean="0"/>
              <a:t>Doublet- </a:t>
            </a:r>
            <a:r>
              <a:rPr lang="en-US" sz="1200" dirty="0" smtClean="0">
                <a:hlinkClick r:id="rId23"/>
              </a:rPr>
              <a:t>http://www.tudorshoppe.com/Merchant2/merchant.mvc?Store_Code=TTS&amp;Screen=PROD&amp;Product_Code=LL-RD</a:t>
            </a:r>
            <a:endParaRPr lang="en-US" sz="1200" dirty="0" smtClean="0"/>
          </a:p>
          <a:p>
            <a:r>
              <a:rPr lang="en-US" sz="1200" dirty="0" smtClean="0"/>
              <a:t>Precision- </a:t>
            </a:r>
            <a:r>
              <a:rPr lang="en-US" sz="1200" dirty="0" smtClean="0">
                <a:hlinkClick r:id="rId24"/>
              </a:rPr>
              <a:t>http://www.precisionmicro.com/91/market-sectors/precision-engineering</a:t>
            </a:r>
            <a:endParaRPr lang="en-US" sz="1200" dirty="0" smtClean="0"/>
          </a:p>
          <a:p>
            <a:r>
              <a:rPr lang="en-US" sz="1200" dirty="0" smtClean="0"/>
              <a:t>Syncopated- </a:t>
            </a:r>
            <a:r>
              <a:rPr lang="en-US" sz="1200" dirty="0" smtClean="0">
                <a:hlinkClick r:id="rId25"/>
              </a:rPr>
              <a:t>http://howishow.eu/search/syncopated-rhythm.html</a:t>
            </a:r>
            <a:endParaRPr lang="en-US" sz="1200" dirty="0" smtClean="0"/>
          </a:p>
          <a:p>
            <a:r>
              <a:rPr lang="en-US" sz="1200" dirty="0" smtClean="0"/>
              <a:t>Meager- </a:t>
            </a:r>
            <a:r>
              <a:rPr lang="en-US" sz="1200" dirty="0" smtClean="0">
                <a:hlinkClick r:id="rId26"/>
              </a:rPr>
              <a:t>http://www.davegranlund.com/cartoons/2009/11/14/meager-local-budgets/</a:t>
            </a:r>
            <a:endParaRPr lang="en-US" sz="1200" dirty="0" smtClean="0"/>
          </a:p>
          <a:p>
            <a:r>
              <a:rPr lang="en-US" sz="1200" dirty="0" smtClean="0"/>
              <a:t>Ambled- </a:t>
            </a:r>
            <a:r>
              <a:rPr lang="en-US" sz="1200" dirty="0" smtClean="0">
                <a:hlinkClick r:id="rId27"/>
              </a:rPr>
              <a:t>http://www.hanskellner.com/2005/05/02/cows-under-a-weird-sky/</a:t>
            </a:r>
            <a:endParaRPr lang="en-US" sz="1200" dirty="0" smtClean="0"/>
          </a:p>
          <a:p>
            <a:r>
              <a:rPr lang="en-US" sz="1200" dirty="0" smtClean="0"/>
              <a:t>Haughty- </a:t>
            </a:r>
            <a:r>
              <a:rPr lang="en-US" sz="1200" dirty="0" smtClean="0">
                <a:hlinkClick r:id="rId28"/>
              </a:rPr>
              <a:t>http://forums.steelersfever.com/showthread.php?t=85262&amp;goto=newpost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1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 sources continued:</a:t>
            </a:r>
          </a:p>
          <a:p>
            <a:r>
              <a:rPr lang="en-US" sz="1200" dirty="0" smtClean="0"/>
              <a:t>Alchemist- </a:t>
            </a:r>
            <a:r>
              <a:rPr lang="en-US" sz="1200" dirty="0" smtClean="0">
                <a:hlinkClick r:id="rId2"/>
              </a:rPr>
              <a:t>http://religionnerd.com/2011/07/13/alchemical-traces-in-harry-potter-part-i/</a:t>
            </a:r>
            <a:endParaRPr lang="en-US" sz="1200" dirty="0" smtClean="0"/>
          </a:p>
          <a:p>
            <a:r>
              <a:rPr lang="en-US" sz="1200" dirty="0" smtClean="0"/>
              <a:t>Lute- </a:t>
            </a:r>
            <a:r>
              <a:rPr lang="en-US" sz="1200" dirty="0" smtClean="0">
                <a:hlinkClick r:id="rId3"/>
              </a:rPr>
              <a:t>http://www.shipbrook.net/jeff/animas/lute/index.html</a:t>
            </a:r>
            <a:endParaRPr lang="en-US" sz="1200" dirty="0" smtClean="0"/>
          </a:p>
          <a:p>
            <a:r>
              <a:rPr lang="en-US" sz="1200" dirty="0" smtClean="0"/>
              <a:t>Anguish- </a:t>
            </a:r>
            <a:r>
              <a:rPr lang="en-US" sz="1200" dirty="0" smtClean="0">
                <a:hlinkClick r:id="rId4"/>
              </a:rPr>
              <a:t>http://morechristlike.com/a-call-to-anguish/</a:t>
            </a:r>
            <a:endParaRPr lang="en-US" sz="1200" dirty="0" smtClean="0"/>
          </a:p>
          <a:p>
            <a:r>
              <a:rPr lang="en-US" sz="1200" dirty="0" smtClean="0"/>
              <a:t>Traitor- </a:t>
            </a:r>
            <a:r>
              <a:rPr lang="en-US" sz="1200" dirty="0" smtClean="0">
                <a:hlinkClick r:id="rId5"/>
              </a:rPr>
              <a:t>http://www.laughingatcats.com/2009/11/06/traitor/</a:t>
            </a:r>
            <a:endParaRPr lang="en-US" sz="1200" dirty="0" smtClean="0"/>
          </a:p>
          <a:p>
            <a:r>
              <a:rPr lang="en-US" sz="1200" dirty="0" smtClean="0"/>
              <a:t>Adapt- </a:t>
            </a:r>
            <a:r>
              <a:rPr lang="en-US" sz="1200" dirty="0" smtClean="0">
                <a:hlinkClick r:id="rId6"/>
              </a:rPr>
              <a:t>http://www.123rf.com/photo_9238993_3d-adapt-change-crossword-on-white-background.html</a:t>
            </a:r>
            <a:endParaRPr lang="en-US" sz="1200" dirty="0" smtClean="0"/>
          </a:p>
          <a:p>
            <a:r>
              <a:rPr lang="en-US" sz="1200" dirty="0" smtClean="0"/>
              <a:t>The Church of San Lorenzo- </a:t>
            </a:r>
            <a:r>
              <a:rPr lang="en-US" sz="1200" dirty="0" smtClean="0">
                <a:hlinkClick r:id="rId7"/>
              </a:rPr>
              <a:t>http://en.firenze-online.com/visit/informations-florence.php?id=4</a:t>
            </a:r>
            <a:endParaRPr lang="en-US" sz="1200" dirty="0" smtClean="0"/>
          </a:p>
          <a:p>
            <a:r>
              <a:rPr lang="en-US" sz="1200" dirty="0" smtClean="0"/>
              <a:t>The Divine Comedy- </a:t>
            </a:r>
            <a:r>
              <a:rPr lang="en-US" sz="1200" dirty="0" smtClean="0">
                <a:hlinkClick r:id="rId8"/>
              </a:rPr>
              <a:t>http://www.modernlib.com/authors/dAuthors/DanteJackets.html</a:t>
            </a:r>
            <a:endParaRPr lang="en-US" sz="1200" dirty="0" smtClean="0"/>
          </a:p>
          <a:p>
            <a:r>
              <a:rPr lang="en-US" sz="1200" dirty="0" smtClean="0"/>
              <a:t>Obligation</a:t>
            </a:r>
          </a:p>
          <a:p>
            <a:r>
              <a:rPr lang="en-US" sz="1200" dirty="0" smtClean="0"/>
              <a:t>(watermelon)- </a:t>
            </a:r>
            <a:r>
              <a:rPr lang="en-US" sz="1200" dirty="0" smtClean="0">
                <a:hlinkClick r:id="rId9"/>
              </a:rPr>
              <a:t>http://shiyunzouwords.blogspot.com/2010/07/obligation-legislation.html</a:t>
            </a:r>
            <a:endParaRPr lang="en-US" sz="1200" dirty="0" smtClean="0"/>
          </a:p>
          <a:p>
            <a:r>
              <a:rPr lang="en-US" sz="1200" dirty="0" smtClean="0"/>
              <a:t>(sign)- </a:t>
            </a:r>
            <a:r>
              <a:rPr lang="en-US" sz="1200" dirty="0" smtClean="0">
                <a:hlinkClick r:id="rId10"/>
              </a:rPr>
              <a:t>http://www.sermi2.fr/colop-panneau-obligation-obligation-de-jeter-la-poubelle-p-567.html</a:t>
            </a:r>
            <a:endParaRPr lang="en-US" sz="1200" dirty="0" smtClean="0"/>
          </a:p>
          <a:p>
            <a:r>
              <a:rPr lang="en-US" sz="1200" dirty="0" smtClean="0"/>
              <a:t>Denounce- </a:t>
            </a:r>
            <a:r>
              <a:rPr lang="en-US" sz="1200" dirty="0" smtClean="0">
                <a:hlinkClick r:id="rId11"/>
              </a:rPr>
              <a:t>http://www.memrise.com/item/729095/denounce-v-openly-criticize/</a:t>
            </a:r>
            <a:endParaRPr lang="en-US" sz="1200" dirty="0" smtClean="0"/>
          </a:p>
          <a:p>
            <a:r>
              <a:rPr lang="en-US" sz="1200" dirty="0" smtClean="0"/>
              <a:t>Tyrant- </a:t>
            </a:r>
            <a:r>
              <a:rPr lang="en-US" sz="1200" dirty="0" smtClean="0">
                <a:hlinkClick r:id="rId12"/>
              </a:rPr>
              <a:t>http://www.outlierfilms.com/?p=14</a:t>
            </a:r>
            <a:endParaRPr lang="en-US" sz="1200" dirty="0" smtClean="0"/>
          </a:p>
          <a:p>
            <a:r>
              <a:rPr lang="en-US" sz="1200" dirty="0" smtClean="0"/>
              <a:t>Cobbles of the Courtyard- </a:t>
            </a:r>
            <a:r>
              <a:rPr lang="en-US" sz="1200" dirty="0" smtClean="0">
                <a:hlinkClick r:id="rId13"/>
              </a:rPr>
              <a:t>http://www.suttonbrick.com/sbpages/cobblestone.html</a:t>
            </a:r>
            <a:endParaRPr lang="en-US" sz="1200" dirty="0" smtClean="0"/>
          </a:p>
          <a:p>
            <a:r>
              <a:rPr lang="en-US" sz="1200" dirty="0" smtClean="0"/>
              <a:t>Soldering Chain- </a:t>
            </a:r>
            <a:r>
              <a:rPr lang="en-US" sz="1200" dirty="0" smtClean="0">
                <a:hlinkClick r:id="rId14"/>
              </a:rPr>
              <a:t>http://www.ganoksin.com/borisat/nenam/curb-and-cable-chains.htm</a:t>
            </a:r>
            <a:endParaRPr lang="en-US" sz="1200" dirty="0" smtClean="0"/>
          </a:p>
          <a:p>
            <a:r>
              <a:rPr lang="en-US" sz="1200" dirty="0" smtClean="0"/>
              <a:t>Tempered</a:t>
            </a:r>
          </a:p>
          <a:p>
            <a:r>
              <a:rPr lang="en-US" sz="1200" dirty="0" smtClean="0"/>
              <a:t>(glass)- </a:t>
            </a:r>
            <a:r>
              <a:rPr lang="en-US" sz="1200" dirty="0" smtClean="0">
                <a:hlinkClick r:id="rId15"/>
              </a:rPr>
              <a:t>http://www.glassmarble.cn/temperedglass.html</a:t>
            </a:r>
            <a:endParaRPr lang="en-US" sz="1200" dirty="0" smtClean="0"/>
          </a:p>
          <a:p>
            <a:r>
              <a:rPr lang="en-US" sz="1200" dirty="0" smtClean="0"/>
              <a:t>(hands)- </a:t>
            </a:r>
            <a:r>
              <a:rPr lang="en-US" sz="1200" dirty="0" smtClean="0">
                <a:hlinkClick r:id="rId16"/>
              </a:rPr>
              <a:t>http://teaching.monster.com/benefits/articles/9896-is-it-ever-okay-to-physically-restrain-a-student</a:t>
            </a:r>
            <a:endParaRPr lang="en-US" sz="1200" dirty="0" smtClean="0"/>
          </a:p>
          <a:p>
            <a:r>
              <a:rPr lang="en-US" sz="1200" dirty="0" smtClean="0"/>
              <a:t>Entourage- </a:t>
            </a:r>
            <a:r>
              <a:rPr lang="en-US" sz="1200" dirty="0" smtClean="0">
                <a:hlinkClick r:id="rId17"/>
              </a:rPr>
              <a:t>http://en.wikipedia.org/wiki/File:Barack_Obama_and_his_entourage_walk_through_the_Kremlin.jpg</a:t>
            </a:r>
            <a:endParaRPr lang="en-US" sz="1200" dirty="0" smtClean="0"/>
          </a:p>
          <a:p>
            <a:r>
              <a:rPr lang="en-US" sz="1200" dirty="0" smtClean="0"/>
              <a:t>Allegory- </a:t>
            </a:r>
            <a:r>
              <a:rPr lang="en-US" sz="1200" dirty="0" smtClean="0">
                <a:hlinkClick r:id="rId18"/>
              </a:rPr>
              <a:t>http://en.wikipedia.org/wiki/Allegory</a:t>
            </a:r>
            <a:endParaRPr lang="en-US" sz="1200" dirty="0" smtClean="0"/>
          </a:p>
          <a:p>
            <a:r>
              <a:rPr lang="en-US" sz="1200" dirty="0" smtClean="0"/>
              <a:t>Hypocrisy- </a:t>
            </a:r>
            <a:r>
              <a:rPr lang="en-US" sz="1200" dirty="0" smtClean="0">
                <a:hlinkClick r:id="rId19"/>
              </a:rPr>
              <a:t>http://www.mommyq.com/2011/01/when-it-comes-to-parenting-does-hypocrisy-rule-the-little-things.html</a:t>
            </a:r>
            <a:endParaRPr lang="en-US" sz="1200" dirty="0" smtClean="0"/>
          </a:p>
          <a:p>
            <a:r>
              <a:rPr lang="en-US" sz="1200" dirty="0" smtClean="0"/>
              <a:t>Vengeance- </a:t>
            </a:r>
            <a:r>
              <a:rPr lang="en-US" sz="1200" dirty="0" smtClean="0">
                <a:hlinkClick r:id="rId20"/>
              </a:rPr>
              <a:t>http://blog.dreamhost.com/2006/06/ </a:t>
            </a:r>
            <a:r>
              <a:rPr lang="en-US" sz="1200" dirty="0" smtClean="0"/>
              <a:t>(briefcase)- </a:t>
            </a:r>
            <a:r>
              <a:rPr lang="en-US" sz="1200" dirty="0" smtClean="0">
                <a:hlinkClick r:id="rId21"/>
              </a:rPr>
              <a:t>http://2007.ispace.ci.fsu.edu/~bce05c/ir/portfolio.html</a:t>
            </a:r>
            <a:endParaRPr lang="en-US" sz="1200" dirty="0" smtClean="0"/>
          </a:p>
          <a:p>
            <a:r>
              <a:rPr lang="en-US" sz="1200" dirty="0" smtClean="0"/>
              <a:t>(folders)- </a:t>
            </a:r>
            <a:r>
              <a:rPr lang="en-US" sz="1200" dirty="0" smtClean="0">
                <a:hlinkClick r:id="rId22"/>
              </a:rPr>
              <a:t>http://www.triptic.nl/portfolio</a:t>
            </a:r>
            <a:endParaRPr lang="en-US" sz="1200" dirty="0" smtClean="0"/>
          </a:p>
          <a:p>
            <a:r>
              <a:rPr lang="en-US" sz="1200" dirty="0" smtClean="0"/>
              <a:t>Perforated</a:t>
            </a:r>
          </a:p>
          <a:p>
            <a:r>
              <a:rPr lang="en-US" sz="1200" dirty="0" smtClean="0"/>
              <a:t>(paper)- </a:t>
            </a:r>
            <a:r>
              <a:rPr lang="en-US" sz="1200" dirty="0" smtClean="0">
                <a:hlinkClick r:id="rId23"/>
              </a:rPr>
              <a:t>http://www.jameslee.com/newessays1.htm</a:t>
            </a:r>
            <a:endParaRPr lang="en-US" sz="1200" dirty="0" smtClean="0"/>
          </a:p>
          <a:p>
            <a:r>
              <a:rPr lang="en-US" sz="1200" dirty="0" smtClean="0"/>
              <a:t>(paper towels)- </a:t>
            </a:r>
            <a:r>
              <a:rPr lang="en-US" sz="1200" dirty="0" smtClean="0">
                <a:hlinkClick r:id="rId24"/>
              </a:rPr>
              <a:t>http://www.wayfair.com/Roll-Paper-Towels-C485705.html</a:t>
            </a:r>
            <a:endParaRPr lang="en-US" sz="1200" dirty="0" smtClean="0"/>
          </a:p>
          <a:p>
            <a:r>
              <a:rPr lang="en-US" sz="1200" dirty="0" smtClean="0"/>
              <a:t>Ducat- </a:t>
            </a:r>
            <a:r>
              <a:rPr lang="en-US" sz="1200" dirty="0" smtClean="0">
                <a:hlinkClick r:id="rId25"/>
              </a:rPr>
              <a:t>http://www.coinfactswiki.com/wiki/Liege_1645_ducat</a:t>
            </a:r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indows2universe.org/mythology/images/primave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10303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Botticelli’s </a:t>
            </a:r>
            <a:r>
              <a:rPr lang="en-US" sz="4800" i="1" dirty="0" smtClean="0"/>
              <a:t>Primavera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286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Painting</a:t>
            </a:r>
          </a:p>
          <a:p>
            <a:r>
              <a:rPr lang="en-US" sz="2000" dirty="0" smtClean="0"/>
              <a:t>A painted work of art.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1"/>
            <a:ext cx="868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 sources continued:</a:t>
            </a:r>
          </a:p>
          <a:p>
            <a:r>
              <a:rPr lang="en-US" sz="1200" dirty="0" smtClean="0"/>
              <a:t>Furtively- </a:t>
            </a:r>
            <a:r>
              <a:rPr lang="en-US" sz="1200" dirty="0" smtClean="0">
                <a:hlinkClick r:id="rId2"/>
              </a:rPr>
              <a:t>http://en.wikipedia.org/wiki/File:Loch_Ness_Monster.jpg</a:t>
            </a:r>
            <a:endParaRPr lang="en-US" sz="1200" dirty="0" smtClean="0"/>
          </a:p>
          <a:p>
            <a:r>
              <a:rPr lang="en-US" sz="1200" dirty="0" smtClean="0"/>
              <a:t>Brusquely- </a:t>
            </a:r>
            <a:r>
              <a:rPr lang="en-US" sz="1200" dirty="0" smtClean="0">
                <a:hlinkClick r:id="rId3"/>
              </a:rPr>
              <a:t>http://avaxnews.com/sad/Somali_Famine_Refugees_Seek_Aid_In_Mogadishu.html</a:t>
            </a:r>
            <a:endParaRPr lang="en-US" sz="1200" dirty="0" smtClean="0"/>
          </a:p>
          <a:p>
            <a:r>
              <a:rPr lang="en-US" sz="1200" dirty="0" smtClean="0"/>
              <a:t>Despicable- </a:t>
            </a:r>
            <a:r>
              <a:rPr lang="en-US" sz="1200" dirty="0" smtClean="0">
                <a:hlinkClick r:id="rId4"/>
              </a:rPr>
              <a:t>http://www.mtv.com/videos/movie-trailers/499758/despicable-me.jhtml</a:t>
            </a:r>
            <a:endParaRPr lang="en-US" sz="1200" dirty="0" smtClean="0"/>
          </a:p>
          <a:p>
            <a:r>
              <a:rPr lang="en-US" sz="1200" dirty="0" smtClean="0"/>
              <a:t>Four Poster Canopy Bed- </a:t>
            </a:r>
            <a:r>
              <a:rPr lang="en-US" sz="1200" dirty="0" smtClean="0">
                <a:hlinkClick r:id="rId5"/>
              </a:rPr>
              <a:t>http://whitecanopybed.net/traditional-canopy-bed/</a:t>
            </a:r>
            <a:endParaRPr lang="en-US" sz="1200" dirty="0" smtClean="0"/>
          </a:p>
          <a:p>
            <a:r>
              <a:rPr lang="en-US" sz="1200" dirty="0" smtClean="0"/>
              <a:t>Statue of St. Francis- </a:t>
            </a:r>
            <a:r>
              <a:rPr lang="en-US" sz="1200" dirty="0" smtClean="0">
                <a:hlinkClick r:id="rId6"/>
              </a:rPr>
              <a:t>http://www.c-dtags.com/statuehtmls/item293-100stfrancis.html</a:t>
            </a:r>
            <a:endParaRPr lang="en-US" sz="1200" dirty="0" smtClean="0"/>
          </a:p>
          <a:p>
            <a:r>
              <a:rPr lang="en-US" sz="1200" dirty="0" smtClean="0"/>
              <a:t>Fleur-de-lis- </a:t>
            </a:r>
            <a:r>
              <a:rPr lang="en-US" sz="1200" dirty="0" smtClean="0">
                <a:hlinkClick r:id="rId7"/>
              </a:rPr>
              <a:t>http://graphicsfairy.blogspot.com/2011/02/vintage-clip-art-fleur-de-lis-3-options.html</a:t>
            </a:r>
            <a:endParaRPr lang="en-US" sz="1200" dirty="0" smtClean="0"/>
          </a:p>
          <a:p>
            <a:r>
              <a:rPr lang="en-US" sz="1200" dirty="0" smtClean="0"/>
              <a:t>Commission- </a:t>
            </a:r>
            <a:r>
              <a:rPr lang="en-US" sz="1200" dirty="0" smtClean="0">
                <a:hlinkClick r:id="rId8"/>
              </a:rPr>
              <a:t>http://www.apartmentsetc.com/money-saving-tips/25-simple-ways-to-save/attachment/roll-of-money/</a:t>
            </a:r>
            <a:endParaRPr lang="en-US" sz="1200" dirty="0" smtClean="0"/>
          </a:p>
          <a:p>
            <a:r>
              <a:rPr lang="en-US" sz="1200" dirty="0" smtClean="0"/>
              <a:t>Prestige- </a:t>
            </a:r>
            <a:r>
              <a:rPr lang="en-US" sz="1200" dirty="0" smtClean="0">
                <a:hlinkClick r:id="rId9"/>
              </a:rPr>
              <a:t>http://minorityfortune.com/empowerment/greed-wealth%e2%80%99s-worst-enemy/</a:t>
            </a:r>
            <a:endParaRPr lang="en-US" sz="1200" dirty="0" smtClean="0"/>
          </a:p>
          <a:p>
            <a:r>
              <a:rPr lang="en-US" sz="1200" dirty="0" smtClean="0"/>
              <a:t>Avarice- </a:t>
            </a:r>
            <a:r>
              <a:rPr lang="en-US" sz="1200" dirty="0" smtClean="0">
                <a:hlinkClick r:id="rId10"/>
              </a:rPr>
              <a:t>http://www.123rf.com/photo_6095922_greed-businessman-with-money-man-holding-dollars-in-display-of-avarice-isolated-on-white.html</a:t>
            </a:r>
            <a:endParaRPr lang="en-US" sz="1200" dirty="0" smtClean="0"/>
          </a:p>
          <a:p>
            <a:r>
              <a:rPr lang="en-US" sz="1200" dirty="0" smtClean="0"/>
              <a:t>Harmonize- </a:t>
            </a:r>
            <a:r>
              <a:rPr lang="en-US" sz="1200" dirty="0" smtClean="0">
                <a:hlinkClick r:id="rId11"/>
              </a:rPr>
              <a:t>http://www.wired.com/gamelife/2009/07/beatles-rock-band-2/</a:t>
            </a:r>
            <a:endParaRPr lang="en-US" sz="1200" dirty="0" smtClean="0"/>
          </a:p>
          <a:p>
            <a:r>
              <a:rPr lang="en-US" sz="1200" dirty="0" smtClean="0"/>
              <a:t>Quavering-</a:t>
            </a:r>
            <a:r>
              <a:rPr lang="en-US" sz="1200" dirty="0" smtClean="0">
                <a:hlinkClick r:id="rId12"/>
              </a:rPr>
              <a:t>http://www.inkity.com/catalog/product/3/1878/Quivering-Hatchling.html</a:t>
            </a:r>
            <a:endParaRPr lang="en-US" sz="1200" dirty="0" smtClean="0"/>
          </a:p>
          <a:p>
            <a:r>
              <a:rPr lang="en-US" sz="1200" dirty="0" smtClean="0"/>
              <a:t>Indefinable- </a:t>
            </a:r>
            <a:r>
              <a:rPr lang="en-US" sz="1200" dirty="0" smtClean="0">
                <a:hlinkClick r:id="rId13"/>
              </a:rPr>
              <a:t>http://misaramirez.com/for-writers/why-do-we-enjoy-mysteries-so-much/</a:t>
            </a:r>
            <a:endParaRPr lang="en-US" sz="1200" dirty="0" smtClean="0"/>
          </a:p>
          <a:p>
            <a:r>
              <a:rPr lang="en-US" sz="1200" dirty="0" smtClean="0"/>
              <a:t>Contemplated- </a:t>
            </a:r>
            <a:r>
              <a:rPr lang="en-US" sz="1200" dirty="0" smtClean="0">
                <a:hlinkClick r:id="rId14"/>
              </a:rPr>
              <a:t>http://www.humanitiesdiploma.co.uk/2011/songwriting-skill/thinking/</a:t>
            </a:r>
            <a:endParaRPr lang="en-US" sz="1200" dirty="0" smtClean="0"/>
          </a:p>
          <a:p>
            <a:r>
              <a:rPr lang="en-US" sz="1200" dirty="0" smtClean="0"/>
              <a:t>Averted- </a:t>
            </a:r>
            <a:r>
              <a:rPr lang="en-US" sz="1200" dirty="0" smtClean="0">
                <a:hlinkClick r:id="rId15"/>
              </a:rPr>
              <a:t>http://mirorboy.blogspot.com/2008/08/what-if.html</a:t>
            </a:r>
            <a:endParaRPr lang="en-US" sz="1200" dirty="0" smtClean="0"/>
          </a:p>
          <a:p>
            <a:r>
              <a:rPr lang="en-US" sz="1200" dirty="0" smtClean="0"/>
              <a:t>Transpired- </a:t>
            </a:r>
            <a:r>
              <a:rPr lang="en-US" sz="1200" dirty="0" smtClean="0">
                <a:hlinkClick r:id="rId16"/>
              </a:rPr>
              <a:t>http://www.123rf.com/photo_9968795_what-happened-question--isolated-text-in-vintage-wood-printing-blocks.html</a:t>
            </a:r>
            <a:endParaRPr lang="en-US" sz="1200" dirty="0" smtClean="0"/>
          </a:p>
          <a:p>
            <a:r>
              <a:rPr lang="en-US" sz="1200" dirty="0" smtClean="0"/>
              <a:t>Banished- </a:t>
            </a:r>
            <a:r>
              <a:rPr lang="en-US" sz="1200" dirty="0" smtClean="0">
                <a:hlinkClick r:id="rId17"/>
              </a:rPr>
              <a:t>http://southerngaragebands.com/coventry.html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324600" y="1219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3962400"/>
            <a:ext cx="16002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1" y="152400"/>
            <a:ext cx="8562974" cy="6400800"/>
            <a:chOff x="304801" y="152400"/>
            <a:chExt cx="8562974" cy="64008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1" y="152400"/>
              <a:ext cx="8562974" cy="6343650"/>
              <a:chOff x="304801" y="152400"/>
              <a:chExt cx="8562974" cy="6343650"/>
            </a:xfrm>
          </p:grpSpPr>
          <p:pic>
            <p:nvPicPr>
              <p:cNvPr id="17410" name="Picture 2" descr="http://www.yesnet.yk.ca/schools/projects/renaissance/graphics/medicitw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09800" y="609600"/>
                <a:ext cx="5257800" cy="3995929"/>
              </a:xfrm>
              <a:prstGeom prst="rect">
                <a:avLst/>
              </a:prstGeom>
              <a:noFill/>
            </p:spPr>
          </p:pic>
          <p:pic>
            <p:nvPicPr>
              <p:cNvPr id="17418" name="Picture 10" descr="http://upload.wikimedia.org/wikipedia/commons/f/fa/Cosimo_di_Medici_%28Bronzino%2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67600" y="152400"/>
                <a:ext cx="1389062" cy="1730375"/>
              </a:xfrm>
              <a:prstGeom prst="rect">
                <a:avLst/>
              </a:prstGeom>
              <a:noFill/>
            </p:spPr>
          </p:pic>
          <p:pic>
            <p:nvPicPr>
              <p:cNvPr id="17420" name="Picture 12" descr="File:Piero di Cosimo de' Medici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381000"/>
                <a:ext cx="1600010" cy="2047876"/>
              </a:xfrm>
              <a:prstGeom prst="rect">
                <a:avLst/>
              </a:prstGeom>
              <a:noFill/>
            </p:spPr>
          </p:pic>
          <p:pic>
            <p:nvPicPr>
              <p:cNvPr id="17422" name="Picture 14" descr="File:Lorenzo de Medici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4801" y="2514601"/>
                <a:ext cx="1447800" cy="1808820"/>
              </a:xfrm>
              <a:prstGeom prst="rect">
                <a:avLst/>
              </a:prstGeom>
              <a:noFill/>
            </p:spPr>
          </p:pic>
          <p:pic>
            <p:nvPicPr>
              <p:cNvPr id="17424" name="Picture 16" descr="http://upload.wikimedia.org/wikipedia/commons/a/a6/Agnolo_Bronzino_-_Piero_il_Fatuo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1000" y="4419600"/>
                <a:ext cx="1516190" cy="1600200"/>
              </a:xfrm>
              <a:prstGeom prst="rect">
                <a:avLst/>
              </a:prstGeom>
              <a:noFill/>
            </p:spPr>
          </p:pic>
          <p:pic>
            <p:nvPicPr>
              <p:cNvPr id="17428" name="Picture 20" descr="File:Giuliano de' Medici duca di Nemours.jpg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19800" y="3810000"/>
                <a:ext cx="1560119" cy="2209800"/>
              </a:xfrm>
              <a:prstGeom prst="rect">
                <a:avLst/>
              </a:prstGeom>
              <a:noFill/>
            </p:spPr>
          </p:pic>
          <p:pic>
            <p:nvPicPr>
              <p:cNvPr id="17430" name="Picture 22" descr="File:Duke-Lorenzo.jp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362200" y="4648200"/>
                <a:ext cx="1250865" cy="1695450"/>
              </a:xfrm>
              <a:prstGeom prst="rect">
                <a:avLst/>
              </a:prstGeom>
              <a:noFill/>
            </p:spPr>
          </p:pic>
          <p:pic>
            <p:nvPicPr>
              <p:cNvPr id="17432" name="Picture 24" descr="File:Portrait of Giulio de Medici (1478 - 1534) Pope Clement VII.jp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315200" y="3200400"/>
                <a:ext cx="1552575" cy="1923448"/>
              </a:xfrm>
              <a:prstGeom prst="rect">
                <a:avLst/>
              </a:prstGeom>
              <a:noFill/>
            </p:spPr>
          </p:pic>
          <p:pic>
            <p:nvPicPr>
              <p:cNvPr id="17436" name="Picture 28" descr="File:Allessandro-the-moor.jpg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657600" y="5029200"/>
                <a:ext cx="1140883" cy="1466850"/>
              </a:xfrm>
              <a:prstGeom prst="rect">
                <a:avLst/>
              </a:prstGeom>
              <a:noFill/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 flipH="1">
                <a:off x="1981200" y="1828800"/>
                <a:ext cx="27432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7414" name="Picture 6" descr="http://upload.wikimedia.org/wikipedia/commons/3/33/Giovanni_di_Bicci_de%27_Medici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543800" y="1600200"/>
                <a:ext cx="1066800" cy="1452794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>
                <a:off x="7086600" y="2057400"/>
                <a:ext cx="609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524000" y="2514600"/>
                <a:ext cx="1905000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752600" y="3200400"/>
                <a:ext cx="1066800" cy="1295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7426" name="Picture 18" descr="http://upload.wikimedia.org/wikipedia/commons/0/09/Cardinal_Giovanni_de%27_Medici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876800" y="4267200"/>
                <a:ext cx="1234440" cy="1714500"/>
              </a:xfrm>
              <a:prstGeom prst="rect">
                <a:avLst/>
              </a:prstGeom>
              <a:noFill/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H="1">
                <a:off x="3352800" y="3886200"/>
                <a:ext cx="7620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4191000" y="4419600"/>
                <a:ext cx="76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572000" y="3581400"/>
                <a:ext cx="5334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934200" y="3124200"/>
                <a:ext cx="5334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096000" y="2514600"/>
                <a:ext cx="76200" cy="1752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7434" name="Picture 26" descr="http://upload.wikimedia.org/wikipedia/commons/b/bd/Ippolito_de%27_Medici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62800" y="5022850"/>
              <a:ext cx="1079612" cy="1530350"/>
            </a:xfrm>
            <a:prstGeom prst="rect">
              <a:avLst/>
            </a:prstGeom>
            <a:noFill/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5562600" y="3962400"/>
              <a:ext cx="17526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098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Medici Family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863</Words>
  <Application>Microsoft Office PowerPoint</Application>
  <PresentationFormat>On-screen Show (4:3)</PresentationFormat>
  <Paragraphs>207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The Apprentice</vt:lpstr>
      <vt:lpstr>Slide 2</vt:lpstr>
      <vt:lpstr>Slide 3</vt:lpstr>
      <vt:lpstr>Slide 4</vt:lpstr>
      <vt:lpstr>Preface</vt:lpstr>
      <vt:lpstr>Slide 6</vt:lpstr>
      <vt:lpstr>Slide 7</vt:lpstr>
      <vt:lpstr>Slide 8</vt:lpstr>
      <vt:lpstr>Slide 9</vt:lpstr>
      <vt:lpstr>Chapter 1</vt:lpstr>
      <vt:lpstr>Slide 11</vt:lpstr>
      <vt:lpstr>Posture  The way someone holds their body</vt:lpstr>
      <vt:lpstr>Gesture A body movement that shows a feeling or idea.</vt:lpstr>
      <vt:lpstr>Illustrious Famous; distinguished.</vt:lpstr>
      <vt:lpstr>Conviction A strong belief.</vt:lpstr>
      <vt:lpstr>Intention A desire, wish or goal.</vt:lpstr>
      <vt:lpstr>Apprenticeship A period of time spent working with a master craftsman or an expert artist to learn a skill or trade,</vt:lpstr>
      <vt:lpstr>Anticipation Believing something will happen.</vt:lpstr>
      <vt:lpstr>Facade Front or outer covering of a building.</vt:lpstr>
      <vt:lpstr>Chapter 2</vt:lpstr>
      <vt:lpstr>Mortar and Pestle A tool used to crush and grind solid substances.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Chapter 3</vt:lpstr>
      <vt:lpstr>Slide 30</vt:lpstr>
      <vt:lpstr>Slide 31</vt:lpstr>
      <vt:lpstr>Slide 32</vt:lpstr>
      <vt:lpstr>Lute A plucked string instrument with a neck.</vt:lpstr>
      <vt:lpstr>Chapter 4</vt:lpstr>
      <vt:lpstr>Anguish To suffer painful sadness.</vt:lpstr>
      <vt:lpstr>Traitor Someone who betrays (goes against) another.</vt:lpstr>
      <vt:lpstr>Adapt A change that makes something work.</vt:lpstr>
      <vt:lpstr>The Church of San Lorenzo</vt:lpstr>
      <vt:lpstr>Slide 39</vt:lpstr>
      <vt:lpstr>Chapter 5</vt:lpstr>
      <vt:lpstr>Obligation Feeling like you MUST do something.</vt:lpstr>
      <vt:lpstr>Denounce To speak strongly against something.</vt:lpstr>
      <vt:lpstr>Tyrant Someone who uses terror to enforce their way.</vt:lpstr>
      <vt:lpstr>Cobbles of the Courtyard</vt:lpstr>
      <vt:lpstr>Soldering Chain  To join together or fix metal by melting it and  then allowing it to cool</vt:lpstr>
      <vt:lpstr>Chapter 6</vt:lpstr>
      <vt:lpstr>Tempered Restrained</vt:lpstr>
      <vt:lpstr>Entourage A group of people who follow someone important.</vt:lpstr>
      <vt:lpstr>Allegory A story, poem or play where people, things or events have a symbolic meaning-usually religious or moral- often depicted in art. </vt:lpstr>
      <vt:lpstr>Hypocrisy Saying you believe something, but acting in a different way. </vt:lpstr>
      <vt:lpstr>Vengeance A harmful act against someone who has done  something wrong to you. </vt:lpstr>
      <vt:lpstr>Portfolio A case used to carry a collection of papers. </vt:lpstr>
      <vt:lpstr>Perforated A line of small holes in paper. </vt:lpstr>
      <vt:lpstr>Ducat A gold coin used as a trade coin throughout Europe  before World War 1.</vt:lpstr>
      <vt:lpstr>Chapter 7</vt:lpstr>
      <vt:lpstr>Furtively Hidden from public view; secret, possibly not honest</vt:lpstr>
      <vt:lpstr>Brusquely Rude and abrupt.</vt:lpstr>
      <vt:lpstr>Despicable Shamefully bad.</vt:lpstr>
      <vt:lpstr>Four Poster Canopy Bed</vt:lpstr>
      <vt:lpstr>Statue of Saint Francis</vt:lpstr>
      <vt:lpstr>Fleur-de-lis</vt:lpstr>
      <vt:lpstr>Chapter 8</vt:lpstr>
      <vt:lpstr>Commission Amount of money paid for services.</vt:lpstr>
      <vt:lpstr>Prestige Qualities such as excellent reputation, wealth and power that bring admiration and honor. </vt:lpstr>
      <vt:lpstr>Avarice Extreme desire for money; greed. </vt:lpstr>
      <vt:lpstr>Harmonize To blend together well. </vt:lpstr>
      <vt:lpstr>Quavering Trembling. </vt:lpstr>
      <vt:lpstr>Indefinable Mysterious: unable to explain. </vt:lpstr>
      <vt:lpstr>Chapter 9</vt:lpstr>
      <vt:lpstr>Contemplated To think seriously about something. </vt:lpstr>
      <vt:lpstr>Ambassadors Someone who represents a government or organization.  </vt:lpstr>
      <vt:lpstr>Chapter 10</vt:lpstr>
      <vt:lpstr>Elation Delight; happiness  </vt:lpstr>
      <vt:lpstr>Listlessly Lacking energy or interest.   </vt:lpstr>
      <vt:lpstr>Averted To avoid or prevent something from happening.   </vt:lpstr>
      <vt:lpstr>Transpired Happened or occurred.   </vt:lpstr>
      <vt:lpstr>Banished Send someone away and do not allow them to come back.   </vt:lpstr>
      <vt:lpstr>Slide 78</vt:lpstr>
      <vt:lpstr>Slide 79</vt:lpstr>
      <vt:lpstr>Slide 80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115</cp:revision>
  <dcterms:created xsi:type="dcterms:W3CDTF">2012-06-14T22:37:31Z</dcterms:created>
  <dcterms:modified xsi:type="dcterms:W3CDTF">2012-09-16T21:34:57Z</dcterms:modified>
</cp:coreProperties>
</file>